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Montserra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5" roundtripDataSignature="AMtx7mg/z1G7QXullIYemMdoOubsIrFZ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90EAEB-07C0-4501-80DA-5F7964597961}">
  <a:tblStyle styleId="{5F90EAEB-07C0-4501-80DA-5F796459796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86C4D2E-8BCA-498D-A2D3-02D652C5ECFC}"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8fd72d9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8fd72d9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c3d30e88a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35c3d30e88a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c3d30e88a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35c3d30e88a_1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c3d30e88a_1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35c3d30e88a_1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c3d30e88a_1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35c3d30e88a_1_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c3d30e88a_1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35c3d30e88a_1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c3d30e88a_1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g35c3d30e88a_1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c3d30e88a_1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5c3d30e88a_1_5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c3d30e88a_1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35c3d30e88a_1_5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c3d30e88a_1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35c3d30e88a_1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c3d30e88a_1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35c3d30e88a_1_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c3d30e88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c3d30e88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c3d30e88a_1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35c3d30e88a_1_10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c3d30e88a_1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35c3d30e88a_1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c3d30e88a_1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35c3d30e88a_1_9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c3d30e88a_1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35c3d30e88a_1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c3d30e88a_1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35c3d30e88a_1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5c8c2961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35c8c29614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5c3d30e88a_1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g35c3d30e88a_1_8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c8c29614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35c8c29614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fd72d90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8fd72d90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3d30e88a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c3d30e88a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c3d30e88a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c3d30e88a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c3d30e88a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35c3d30e88a_1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c3d30e88a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5c3d30e88a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3a7354637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3a7354637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3a7354637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6.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34.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hyperlink" Target="https://www.kernel.org" TargetMode="External"/><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hyperlink" Target="https://www.linux.org/threads/how-to-install-a-higher-version-of-the-kernel-build-compile-and-make-the-system-used-it.54879/" TargetMode="External"/><Relationship Id="rId5" Type="http://schemas.openxmlformats.org/officeDocument/2006/relationships/hyperlink" Target="https://www.geeksforgeeks.org/linux-system-call-in-detail/" TargetMode="External"/><Relationship Id="rId6" Type="http://schemas.openxmlformats.org/officeDocument/2006/relationships/hyperlink" Target="https://vitux.com/fork-exec-wait-and-exit-system-call-explained-in-linu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jp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8fd72d901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8fd72d901_0_0"/>
          <p:cNvGraphicFramePr/>
          <p:nvPr/>
        </p:nvGraphicFramePr>
        <p:xfrm>
          <a:off x="10656400" y="1940050"/>
          <a:ext cx="3000000" cy="3000000"/>
        </p:xfrm>
        <a:graphic>
          <a:graphicData uri="http://schemas.openxmlformats.org/drawingml/2006/table">
            <a:tbl>
              <a:tblPr>
                <a:noFill/>
                <a:tableStyleId>{5F90EAEB-07C0-4501-80DA-5F7964597961}</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8fd72d901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8fd72d901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4" name="Shape 194"/>
        <p:cNvGrpSpPr/>
        <p:nvPr/>
      </p:nvGrpSpPr>
      <p:grpSpPr>
        <a:xfrm>
          <a:off x="0" y="0"/>
          <a:ext cx="0" cy="0"/>
          <a:chOff x="0" y="0"/>
          <a:chExt cx="0" cy="0"/>
        </a:xfrm>
      </p:grpSpPr>
      <p:grpSp>
        <p:nvGrpSpPr>
          <p:cNvPr id="195" name="Google Shape;195;g35c3d30e88a_1_251"/>
          <p:cNvGrpSpPr/>
          <p:nvPr/>
        </p:nvGrpSpPr>
        <p:grpSpPr>
          <a:xfrm>
            <a:off x="876525" y="2296226"/>
            <a:ext cx="9578350" cy="7109674"/>
            <a:chOff x="0" y="-28575"/>
            <a:chExt cx="2177442" cy="1741500"/>
          </a:xfrm>
        </p:grpSpPr>
        <p:sp>
          <p:nvSpPr>
            <p:cNvPr id="196" name="Google Shape;196;g35c3d30e88a_1_2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35c3d30e88a_1_2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8" name="Google Shape;198;g35c3d30e88a_1_251"/>
          <p:cNvSpPr txBox="1"/>
          <p:nvPr/>
        </p:nvSpPr>
        <p:spPr>
          <a:xfrm>
            <a:off x="876525" y="1019175"/>
            <a:ext cx="95784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¿Donde ver estos mensajes?</a:t>
            </a:r>
            <a:endParaRPr b="0" i="0" sz="1400" u="none" cap="none" strike="noStrike">
              <a:solidFill>
                <a:srgbClr val="000000"/>
              </a:solidFill>
              <a:latin typeface="Arial"/>
              <a:ea typeface="Arial"/>
              <a:cs typeface="Arial"/>
              <a:sym typeface="Arial"/>
            </a:endParaRPr>
          </a:p>
        </p:txBody>
      </p:sp>
      <p:sp>
        <p:nvSpPr>
          <p:cNvPr id="199" name="Google Shape;199;g35c3d30e88a_1_251"/>
          <p:cNvSpPr txBox="1"/>
          <p:nvPr/>
        </p:nvSpPr>
        <p:spPr>
          <a:xfrm>
            <a:off x="1338025" y="3106975"/>
            <a:ext cx="8368500" cy="3140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Los logs del kernel se almacenan en un buffer circular de memoria accesible mediante herramientas del espacio de usuario:</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a. dmesg</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Muestra el buffer de logs del kernel:</a:t>
            </a:r>
            <a:endParaRPr b="0" i="0" sz="3200" u="none" cap="none" strike="noStrike">
              <a:solidFill>
                <a:schemeClr val="lt1"/>
              </a:solidFill>
              <a:latin typeface="Calibri"/>
              <a:ea typeface="Calibri"/>
              <a:cs typeface="Calibri"/>
              <a:sym typeface="Calibri"/>
            </a:endParaRPr>
          </a:p>
        </p:txBody>
      </p:sp>
      <p:sp>
        <p:nvSpPr>
          <p:cNvPr id="200" name="Google Shape;200;g35c3d30e88a_1_251"/>
          <p:cNvSpPr txBox="1"/>
          <p:nvPr/>
        </p:nvSpPr>
        <p:spPr>
          <a:xfrm>
            <a:off x="1338025" y="6247075"/>
            <a:ext cx="8368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highlight>
                  <a:schemeClr val="dk1"/>
                </a:highlight>
                <a:latin typeface="Calibri"/>
                <a:ea typeface="Calibri"/>
                <a:cs typeface="Calibri"/>
                <a:sym typeface="Calibri"/>
              </a:rPr>
              <a:t>dmesg | grep mi_syscall</a:t>
            </a:r>
            <a:endParaRPr b="0" i="0" sz="3200" u="none" cap="none" strike="noStrike">
              <a:solidFill>
                <a:schemeClr val="lt1"/>
              </a:solidFill>
              <a:highlight>
                <a:schemeClr val="dk1"/>
              </a:highlight>
              <a:latin typeface="Calibri"/>
              <a:ea typeface="Calibri"/>
              <a:cs typeface="Calibri"/>
              <a:sym typeface="Calibri"/>
            </a:endParaRPr>
          </a:p>
        </p:txBody>
      </p:sp>
      <p:sp>
        <p:nvSpPr>
          <p:cNvPr id="201" name="Google Shape;201;g35c3d30e88a_1_251"/>
          <p:cNvSpPr txBox="1"/>
          <p:nvPr/>
        </p:nvSpPr>
        <p:spPr>
          <a:xfrm>
            <a:off x="1338025" y="6924175"/>
            <a:ext cx="8368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p:txBody>
      </p:sp>
      <p:grpSp>
        <p:nvGrpSpPr>
          <p:cNvPr id="202" name="Google Shape;202;g35c3d30e88a_1_251"/>
          <p:cNvGrpSpPr/>
          <p:nvPr/>
        </p:nvGrpSpPr>
        <p:grpSpPr>
          <a:xfrm>
            <a:off x="10894225" y="1019175"/>
            <a:ext cx="7203196" cy="8386716"/>
            <a:chOff x="0" y="-28575"/>
            <a:chExt cx="2177442" cy="1741500"/>
          </a:xfrm>
        </p:grpSpPr>
        <p:sp>
          <p:nvSpPr>
            <p:cNvPr id="203" name="Google Shape;203;g35c3d30e88a_1_2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35c3d30e88a_1_2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5" name="Google Shape;205;g35c3d30e88a_1_251"/>
          <p:cNvSpPr txBox="1"/>
          <p:nvPr/>
        </p:nvSpPr>
        <p:spPr>
          <a:xfrm>
            <a:off x="11191875" y="1547850"/>
            <a:ext cx="6183000" cy="511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3200" u="none" cap="none" strike="noStrike">
                <a:solidFill>
                  <a:schemeClr val="lt1"/>
                </a:solidFill>
                <a:latin typeface="Calibri"/>
                <a:ea typeface="Calibri"/>
                <a:cs typeface="Calibri"/>
                <a:sym typeface="Calibri"/>
              </a:rPr>
              <a:t>b. /var/log/kern.log o /var/log/messages</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b="0" i="0" lang="en-US" sz="3200" u="none" cap="none" strike="noStrike">
                <a:solidFill>
                  <a:schemeClr val="lt1"/>
                </a:solidFill>
                <a:latin typeface="Calibri"/>
                <a:ea typeface="Calibri"/>
                <a:cs typeface="Calibri"/>
                <a:sym typeface="Calibri"/>
              </a:rPr>
              <a:t>Dependiendo de la configuración del sistema (y de rsyslog o journald), los logs del kernel también se guardan en archivos persistentes.</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c. journalctl (para sistemas con systemd)</a:t>
            </a:r>
            <a:endParaRPr b="0" i="0" sz="3200" u="none" cap="none" strike="noStrike">
              <a:solidFill>
                <a:schemeClr val="lt1"/>
              </a:solidFill>
              <a:latin typeface="Calibri"/>
              <a:ea typeface="Calibri"/>
              <a:cs typeface="Calibri"/>
              <a:sym typeface="Calibri"/>
            </a:endParaRPr>
          </a:p>
        </p:txBody>
      </p:sp>
      <p:sp>
        <p:nvSpPr>
          <p:cNvPr id="206" name="Google Shape;206;g35c3d30e88a_1_251"/>
          <p:cNvSpPr txBox="1"/>
          <p:nvPr/>
        </p:nvSpPr>
        <p:spPr>
          <a:xfrm>
            <a:off x="11001225" y="6924175"/>
            <a:ext cx="7096200" cy="116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3200" u="none" cap="none" strike="noStrike">
                <a:solidFill>
                  <a:schemeClr val="lt1"/>
                </a:solidFill>
                <a:highlight>
                  <a:schemeClr val="dk1"/>
                </a:highlight>
                <a:latin typeface="Calibri"/>
                <a:ea typeface="Calibri"/>
                <a:cs typeface="Calibri"/>
                <a:sym typeface="Calibri"/>
              </a:rPr>
              <a:t>journalctl -k    # Solo logs del kernel</a:t>
            </a:r>
            <a:endParaRPr b="0" i="0" sz="3200" u="none" cap="none" strike="noStrike">
              <a:solidFill>
                <a:schemeClr val="lt1"/>
              </a:solidFill>
              <a:highlight>
                <a:schemeClr val="dk1"/>
              </a:highlight>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highlight>
                  <a:schemeClr val="dk1"/>
                </a:highlight>
                <a:latin typeface="Calibri"/>
                <a:ea typeface="Calibri"/>
                <a:cs typeface="Calibri"/>
                <a:sym typeface="Calibri"/>
              </a:rPr>
              <a:t>journalctl -k -p debug  # Solo nivel debug</a:t>
            </a:r>
            <a:endParaRPr b="0" i="0" sz="3200" u="none" cap="none" strike="noStrike">
              <a:solidFill>
                <a:schemeClr val="lt1"/>
              </a:solidFill>
              <a:highlight>
                <a:schemeClr val="dk1"/>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5c3d30e88a_1_27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12" name="Google Shape;212;g35c3d30e88a_1_270"/>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213" name="Google Shape;213;g35c3d30e88a_1_270"/>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214" name="Google Shape;214;g35c3d30e88a_1_270"/>
          <p:cNvSpPr txBox="1"/>
          <p:nvPr/>
        </p:nvSpPr>
        <p:spPr>
          <a:xfrm>
            <a:off x="2177865" y="4125486"/>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b="0" i="0" lang="en-US" sz="9800" u="none" cap="none" strike="noStrike">
                <a:solidFill>
                  <a:srgbClr val="FFFFFF"/>
                </a:solidFill>
                <a:latin typeface="Arial"/>
                <a:ea typeface="Arial"/>
                <a:cs typeface="Arial"/>
                <a:sym typeface="Arial"/>
              </a:rPr>
              <a:t>LLAMADAS AL SISTEMA</a:t>
            </a:r>
            <a:endParaRPr b="0" i="0" sz="1400" u="none" cap="none" strike="noStrike">
              <a:solidFill>
                <a:srgbClr val="000000"/>
              </a:solidFill>
              <a:latin typeface="Arial"/>
              <a:ea typeface="Arial"/>
              <a:cs typeface="Arial"/>
              <a:sym typeface="Arial"/>
            </a:endParaRPr>
          </a:p>
        </p:txBody>
      </p:sp>
      <p:sp>
        <p:nvSpPr>
          <p:cNvPr id="215" name="Google Shape;215;g35c3d30e88a_1_27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216" name="Google Shape;216;g35c3d30e88a_1_270"/>
          <p:cNvGrpSpPr/>
          <p:nvPr/>
        </p:nvGrpSpPr>
        <p:grpSpPr>
          <a:xfrm>
            <a:off x="5261794" y="3102922"/>
            <a:ext cx="7764346" cy="662375"/>
            <a:chOff x="0" y="-28575"/>
            <a:chExt cx="5099400" cy="435000"/>
          </a:xfrm>
        </p:grpSpPr>
        <p:sp>
          <p:nvSpPr>
            <p:cNvPr id="217" name="Google Shape;217;g35c3d30e88a_1_270"/>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35c3d30e88a_1_270"/>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219" name="Google Shape;219;g35c3d30e88a_1_27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3" name="Shape 223"/>
        <p:cNvGrpSpPr/>
        <p:nvPr/>
      </p:nvGrpSpPr>
      <p:grpSpPr>
        <a:xfrm>
          <a:off x="0" y="0"/>
          <a:ext cx="0" cy="0"/>
          <a:chOff x="0" y="0"/>
          <a:chExt cx="0" cy="0"/>
        </a:xfrm>
      </p:grpSpPr>
      <p:sp>
        <p:nvSpPr>
          <p:cNvPr id="224" name="Google Shape;224;g35c3d30e88a_1_367"/>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225" name="Google Shape;225;g35c3d30e88a_1_367"/>
          <p:cNvGrpSpPr/>
          <p:nvPr/>
        </p:nvGrpSpPr>
        <p:grpSpPr>
          <a:xfrm>
            <a:off x="684792" y="596982"/>
            <a:ext cx="7289038" cy="8925753"/>
            <a:chOff x="0" y="-28575"/>
            <a:chExt cx="1919734" cy="2350800"/>
          </a:xfrm>
        </p:grpSpPr>
        <p:sp>
          <p:nvSpPr>
            <p:cNvPr id="226" name="Google Shape;226;g35c3d30e88a_1_367"/>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35c3d30e88a_1_367"/>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8" name="Google Shape;228;g35c3d30e88a_1_367"/>
          <p:cNvSpPr txBox="1"/>
          <p:nvPr/>
        </p:nvSpPr>
        <p:spPr>
          <a:xfrm>
            <a:off x="8804898" y="2374224"/>
            <a:ext cx="8454300" cy="7092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Una llamada al sistema, o syscall,es una rutina que permite a una aplicación de usuario solicitar acciones que requieren privilegios especiales. La adición de llamadas al sistema es una de varias maneras de ampliar las funciones proporcionadas por el kernel.</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En los sistemas operativos modernos, este método se utiliza si una aplicación o proceso de usuario necesita pasar información al hardware, a otros procesos o al propio kernel, o si necesita leer información de estas fuentes.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Esto hace que estas llamadas sean un vínculo entre el modo de usuario y el modo kernel</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p:txBody>
      </p:sp>
      <p:sp>
        <p:nvSpPr>
          <p:cNvPr id="229" name="Google Shape;229;g35c3d30e88a_1_367"/>
          <p:cNvSpPr/>
          <p:nvPr/>
        </p:nvSpPr>
        <p:spPr>
          <a:xfrm>
            <a:off x="1381716" y="1124029"/>
            <a:ext cx="5895141" cy="7979887"/>
          </a:xfrm>
          <a:custGeom>
            <a:rect b="b" l="l" r="r" t="t"/>
            <a:pathLst>
              <a:path extrusionOk="0" h="7979887" w="5895141">
                <a:moveTo>
                  <a:pt x="0" y="0"/>
                </a:moveTo>
                <a:lnTo>
                  <a:pt x="5895141" y="0"/>
                </a:lnTo>
                <a:lnTo>
                  <a:pt x="5895141" y="7979887"/>
                </a:lnTo>
                <a:lnTo>
                  <a:pt x="0" y="7979887"/>
                </a:lnTo>
                <a:lnTo>
                  <a:pt x="0" y="0"/>
                </a:lnTo>
                <a:close/>
              </a:path>
            </a:pathLst>
          </a:custGeom>
          <a:blipFill rotWithShape="1">
            <a:blip r:embed="rId4">
              <a:alphaModFix/>
            </a:blip>
            <a:stretch>
              <a:fillRect b="0" l="0" r="0" t="0"/>
            </a:stretch>
          </a:blipFill>
          <a:ln>
            <a:noFill/>
          </a:ln>
        </p:spPr>
      </p:sp>
      <p:sp>
        <p:nvSpPr>
          <p:cNvPr id="230" name="Google Shape;230;g35c3d30e88a_1_367"/>
          <p:cNvSpPr txBox="1"/>
          <p:nvPr/>
        </p:nvSpPr>
        <p:spPr>
          <a:xfrm>
            <a:off x="8804898" y="1297115"/>
            <a:ext cx="84543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LLAMADAS AL SISTEMA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4" name="Shape 234"/>
        <p:cNvGrpSpPr/>
        <p:nvPr/>
      </p:nvGrpSpPr>
      <p:grpSpPr>
        <a:xfrm>
          <a:off x="0" y="0"/>
          <a:ext cx="0" cy="0"/>
          <a:chOff x="0" y="0"/>
          <a:chExt cx="0" cy="0"/>
        </a:xfrm>
      </p:grpSpPr>
      <p:sp>
        <p:nvSpPr>
          <p:cNvPr id="235" name="Google Shape;235;g35c3d30e88a_1_456"/>
          <p:cNvSpPr/>
          <p:nvPr/>
        </p:nvSpPr>
        <p:spPr>
          <a:xfrm rot="-10160180">
            <a:off x="-4561866" y="-3719076"/>
            <a:ext cx="25058689" cy="17085470"/>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sp>
        <p:nvSpPr>
          <p:cNvPr id="236" name="Google Shape;236;g35c3d30e88a_1_456"/>
          <p:cNvSpPr/>
          <p:nvPr/>
        </p:nvSpPr>
        <p:spPr>
          <a:xfrm>
            <a:off x="7951782" y="1197682"/>
            <a:ext cx="9200973" cy="5750608"/>
          </a:xfrm>
          <a:custGeom>
            <a:rect b="b" l="l" r="r" t="t"/>
            <a:pathLst>
              <a:path extrusionOk="0" h="5750608" w="9200973">
                <a:moveTo>
                  <a:pt x="0" y="0"/>
                </a:moveTo>
                <a:lnTo>
                  <a:pt x="9200972" y="0"/>
                </a:lnTo>
                <a:lnTo>
                  <a:pt x="9200972" y="5750608"/>
                </a:lnTo>
                <a:lnTo>
                  <a:pt x="0" y="5750608"/>
                </a:lnTo>
                <a:lnTo>
                  <a:pt x="0" y="0"/>
                </a:lnTo>
                <a:close/>
              </a:path>
            </a:pathLst>
          </a:custGeom>
          <a:blipFill rotWithShape="1">
            <a:blip r:embed="rId4">
              <a:alphaModFix/>
            </a:blip>
            <a:stretch>
              <a:fillRect b="0" l="0" r="0" t="0"/>
            </a:stretch>
          </a:blipFill>
          <a:ln>
            <a:noFill/>
          </a:ln>
        </p:spPr>
      </p:sp>
      <p:sp>
        <p:nvSpPr>
          <p:cNvPr id="237" name="Google Shape;237;g35c3d30e88a_1_456"/>
          <p:cNvSpPr txBox="1"/>
          <p:nvPr/>
        </p:nvSpPr>
        <p:spPr>
          <a:xfrm>
            <a:off x="754783" y="1226940"/>
            <a:ext cx="6923100" cy="58857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La necesidad de</a:t>
            </a:r>
            <a:r>
              <a:rPr b="0" i="0" lang="en-US" sz="2499" u="none" cap="none" strike="noStrike">
                <a:solidFill>
                  <a:srgbClr val="67D3CD"/>
                </a:solidFill>
                <a:latin typeface="Montserrat"/>
                <a:ea typeface="Montserrat"/>
                <a:cs typeface="Montserrat"/>
                <a:sym typeface="Montserrat"/>
              </a:rPr>
              <a:t> llamadas al sistema</a:t>
            </a:r>
            <a:r>
              <a:rPr b="0" i="0" lang="en-US" sz="2499" u="none" cap="none" strike="noStrike">
                <a:solidFill>
                  <a:srgbClr val="FFFFFF"/>
                </a:solidFill>
                <a:latin typeface="Montserrat"/>
                <a:ea typeface="Montserrat"/>
                <a:cs typeface="Montserrat"/>
                <a:sym typeface="Montserrat"/>
              </a:rPr>
              <a:t> está estrechamente ligada al modelo de sistema operativo moderno con modo de usuario y modo kernel (monolítico).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Procesos en </a:t>
            </a:r>
            <a:r>
              <a:rPr b="0" i="0" lang="en-US" sz="2499" u="none" cap="none" strike="noStrike">
                <a:solidFill>
                  <a:srgbClr val="67D3CD"/>
                </a:solidFill>
                <a:latin typeface="Montserrat"/>
                <a:ea typeface="Montserrat"/>
                <a:cs typeface="Montserrat"/>
                <a:sym typeface="Montserrat"/>
              </a:rPr>
              <a:t>modo usuario</a:t>
            </a:r>
            <a:r>
              <a:rPr b="0" i="0" lang="en-US" sz="2499" u="none" cap="none" strike="noStrike">
                <a:solidFill>
                  <a:srgbClr val="FFFFFF"/>
                </a:solidFill>
                <a:latin typeface="Montserrat"/>
                <a:ea typeface="Montserrat"/>
                <a:cs typeface="Montserrat"/>
                <a:sym typeface="Montserrat"/>
              </a:rPr>
              <a:t> se utilizan normalmente para realizar cálculos, acceder a recursos a nivel de usuario, como archivos y memoria, y gestionar el control de procesos. Estas tienen acceso limitado a los recursos del sistema y garantiza que los procesos no puedan interferir entre sí.</a:t>
            </a:r>
            <a:endParaRPr b="0" i="0" sz="1400" u="none" cap="none" strike="noStrike">
              <a:solidFill>
                <a:srgbClr val="000000"/>
              </a:solidFill>
              <a:latin typeface="Arial"/>
              <a:ea typeface="Arial"/>
              <a:cs typeface="Arial"/>
              <a:sym typeface="Arial"/>
            </a:endParaRPr>
          </a:p>
        </p:txBody>
      </p:sp>
      <p:sp>
        <p:nvSpPr>
          <p:cNvPr id="238" name="Google Shape;238;g35c3d30e88a_1_456"/>
          <p:cNvSpPr txBox="1"/>
          <p:nvPr/>
        </p:nvSpPr>
        <p:spPr>
          <a:xfrm>
            <a:off x="754783" y="7391856"/>
            <a:ext cx="16860300" cy="2385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a:t>
            </a:r>
            <a:r>
              <a:rPr b="0" i="0" lang="en-US" sz="2499" u="none" cap="none" strike="noStrike">
                <a:solidFill>
                  <a:srgbClr val="67D3CD"/>
                </a:solidFill>
                <a:latin typeface="Montserrat"/>
                <a:ea typeface="Montserrat"/>
                <a:cs typeface="Montserrat"/>
                <a:sym typeface="Montserrat"/>
              </a:rPr>
              <a:t>modo kernel</a:t>
            </a:r>
            <a:r>
              <a:rPr b="0" i="0" lang="en-US" sz="2499" u="none" cap="none" strike="noStrike">
                <a:solidFill>
                  <a:srgbClr val="FFFFFF"/>
                </a:solidFill>
                <a:latin typeface="Montserrat"/>
                <a:ea typeface="Montserrat"/>
                <a:cs typeface="Montserrat"/>
                <a:sym typeface="Montserrat"/>
              </a:rPr>
              <a:t> es el sistema de control fundamental donde se ejecutan todoslos servicios y procesos del sistema, asicomo realizar las acciones críticas del sistema por parte de los programas de aplicación que están bloqueados en el modo de usuario, comoconfigurar asignaciones de memoria o acceder a dispositivos de E/S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2" name="Shape 242"/>
        <p:cNvGrpSpPr/>
        <p:nvPr/>
      </p:nvGrpSpPr>
      <p:grpSpPr>
        <a:xfrm>
          <a:off x="0" y="0"/>
          <a:ext cx="0" cy="0"/>
          <a:chOff x="0" y="0"/>
          <a:chExt cx="0" cy="0"/>
        </a:xfrm>
      </p:grpSpPr>
      <p:sp>
        <p:nvSpPr>
          <p:cNvPr id="243" name="Google Shape;243;g35c3d30e88a_1_463"/>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blip>
            <a:stretch>
              <a:fillRect b="0" l="0" r="0" t="0"/>
            </a:stretch>
          </a:blipFill>
          <a:ln>
            <a:noFill/>
          </a:ln>
        </p:spPr>
      </p:sp>
      <p:grpSp>
        <p:nvGrpSpPr>
          <p:cNvPr id="244" name="Google Shape;244;g35c3d30e88a_1_463"/>
          <p:cNvGrpSpPr/>
          <p:nvPr/>
        </p:nvGrpSpPr>
        <p:grpSpPr>
          <a:xfrm>
            <a:off x="803485" y="6690498"/>
            <a:ext cx="16681680" cy="2823755"/>
            <a:chOff x="0" y="-28575"/>
            <a:chExt cx="4393500" cy="743700"/>
          </a:xfrm>
        </p:grpSpPr>
        <p:sp>
          <p:nvSpPr>
            <p:cNvPr id="245" name="Google Shape;245;g35c3d30e88a_1_463"/>
            <p:cNvSpPr/>
            <p:nvPr/>
          </p:nvSpPr>
          <p:spPr>
            <a:xfrm>
              <a:off x="0" y="0"/>
              <a:ext cx="4393358" cy="715125"/>
            </a:xfrm>
            <a:custGeom>
              <a:rect b="b" l="l" r="r" t="t"/>
              <a:pathLst>
                <a:path extrusionOk="0" h="715125" w="4393358">
                  <a:moveTo>
                    <a:pt x="23670" y="0"/>
                  </a:moveTo>
                  <a:lnTo>
                    <a:pt x="4369688" y="0"/>
                  </a:lnTo>
                  <a:cubicBezTo>
                    <a:pt x="4382760" y="0"/>
                    <a:pt x="4393358" y="10597"/>
                    <a:pt x="4393358" y="23670"/>
                  </a:cubicBezTo>
                  <a:lnTo>
                    <a:pt x="4393358" y="691455"/>
                  </a:lnTo>
                  <a:cubicBezTo>
                    <a:pt x="4393358" y="704528"/>
                    <a:pt x="4382760" y="715125"/>
                    <a:pt x="4369688" y="715125"/>
                  </a:cubicBezTo>
                  <a:lnTo>
                    <a:pt x="23670" y="715125"/>
                  </a:lnTo>
                  <a:cubicBezTo>
                    <a:pt x="17392" y="715125"/>
                    <a:pt x="11372" y="712631"/>
                    <a:pt x="6933" y="708192"/>
                  </a:cubicBezTo>
                  <a:cubicBezTo>
                    <a:pt x="2494" y="703753"/>
                    <a:pt x="0" y="697733"/>
                    <a:pt x="0" y="691455"/>
                  </a:cubicBezTo>
                  <a:lnTo>
                    <a:pt x="0" y="23670"/>
                  </a:lnTo>
                  <a:cubicBezTo>
                    <a:pt x="0" y="10597"/>
                    <a:pt x="10597" y="0"/>
                    <a:pt x="23670"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35c3d30e88a_1_463"/>
            <p:cNvSpPr txBox="1"/>
            <p:nvPr/>
          </p:nvSpPr>
          <p:spPr>
            <a:xfrm>
              <a:off x="0" y="-28575"/>
              <a:ext cx="4393500" cy="74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7" name="Google Shape;247;g35c3d30e88a_1_463"/>
          <p:cNvSpPr/>
          <p:nvPr/>
        </p:nvSpPr>
        <p:spPr>
          <a:xfrm>
            <a:off x="4118348" y="772765"/>
            <a:ext cx="9381730" cy="5722855"/>
          </a:xfrm>
          <a:custGeom>
            <a:rect b="b" l="l" r="r" t="t"/>
            <a:pathLst>
              <a:path extrusionOk="0" h="5722855" w="9381730">
                <a:moveTo>
                  <a:pt x="0" y="0"/>
                </a:moveTo>
                <a:lnTo>
                  <a:pt x="9381729" y="0"/>
                </a:lnTo>
                <a:lnTo>
                  <a:pt x="9381729" y="5722855"/>
                </a:lnTo>
                <a:lnTo>
                  <a:pt x="0" y="5722855"/>
                </a:lnTo>
                <a:lnTo>
                  <a:pt x="0" y="0"/>
                </a:lnTo>
                <a:close/>
              </a:path>
            </a:pathLst>
          </a:custGeom>
          <a:blipFill rotWithShape="1">
            <a:blip r:embed="rId4">
              <a:alphaModFix/>
            </a:blip>
            <a:stretch>
              <a:fillRect b="0" l="0" r="0" t="0"/>
            </a:stretch>
          </a:blipFill>
          <a:ln>
            <a:noFill/>
          </a:ln>
        </p:spPr>
      </p:sp>
      <p:sp>
        <p:nvSpPr>
          <p:cNvPr id="248" name="Google Shape;248;g35c3d30e88a_1_463"/>
          <p:cNvSpPr txBox="1"/>
          <p:nvPr/>
        </p:nvSpPr>
        <p:spPr>
          <a:xfrm>
            <a:off x="1381750" y="7067301"/>
            <a:ext cx="15524400" cy="24804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En Linux, realizar una llamada al sistema implica transferir el control del modo de usuario sin privilegios al modo de kernel privilegiado; Los detalles de esta transferencia varían de una arquitectura a otra. Las bibliotecas se encargan de recopilar los argumentos de la llamada al sistema y, si es necesario, de organizarlos en la forma especial necesaria para realizar la llamada al sistema.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2" name="Shape 252"/>
        <p:cNvGrpSpPr/>
        <p:nvPr/>
      </p:nvGrpSpPr>
      <p:grpSpPr>
        <a:xfrm>
          <a:off x="0" y="0"/>
          <a:ext cx="0" cy="0"/>
          <a:chOff x="0" y="0"/>
          <a:chExt cx="0" cy="0"/>
        </a:xfrm>
      </p:grpSpPr>
      <p:grpSp>
        <p:nvGrpSpPr>
          <p:cNvPr id="253" name="Google Shape;253;g35c3d30e88a_1_551"/>
          <p:cNvGrpSpPr/>
          <p:nvPr/>
        </p:nvGrpSpPr>
        <p:grpSpPr>
          <a:xfrm>
            <a:off x="4873272" y="3255538"/>
            <a:ext cx="8541452" cy="3775920"/>
            <a:chOff x="0" y="-28575"/>
            <a:chExt cx="2177442" cy="1741500"/>
          </a:xfrm>
        </p:grpSpPr>
        <p:sp>
          <p:nvSpPr>
            <p:cNvPr id="254" name="Google Shape;254;g35c3d30e88a_1_551"/>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35c3d30e88a_1_551"/>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6" name="Google Shape;256;g35c3d30e88a_1_551"/>
          <p:cNvSpPr txBox="1"/>
          <p:nvPr/>
        </p:nvSpPr>
        <p:spPr>
          <a:xfrm>
            <a:off x="5075261" y="4292997"/>
            <a:ext cx="8137500" cy="17010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LLAMADAS COMUNES AL SISTEMA DE LINUX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0" name="Shape 260"/>
        <p:cNvGrpSpPr/>
        <p:nvPr/>
      </p:nvGrpSpPr>
      <p:grpSpPr>
        <a:xfrm>
          <a:off x="0" y="0"/>
          <a:ext cx="0" cy="0"/>
          <a:chOff x="0" y="0"/>
          <a:chExt cx="0" cy="0"/>
        </a:xfrm>
      </p:grpSpPr>
      <p:grpSp>
        <p:nvGrpSpPr>
          <p:cNvPr id="261" name="Google Shape;261;g35c3d30e88a_1_560"/>
          <p:cNvGrpSpPr/>
          <p:nvPr/>
        </p:nvGrpSpPr>
        <p:grpSpPr>
          <a:xfrm>
            <a:off x="914568" y="2540112"/>
            <a:ext cx="7126269" cy="7087294"/>
            <a:chOff x="0" y="-19050"/>
            <a:chExt cx="1876865" cy="1866600"/>
          </a:xfrm>
        </p:grpSpPr>
        <p:sp>
          <p:nvSpPr>
            <p:cNvPr id="262" name="Google Shape;262;g35c3d30e88a_1_560"/>
            <p:cNvSpPr/>
            <p:nvPr/>
          </p:nvSpPr>
          <p:spPr>
            <a:xfrm>
              <a:off x="0" y="0"/>
              <a:ext cx="1876865" cy="1847444"/>
            </a:xfrm>
            <a:custGeom>
              <a:rect b="b" l="l" r="r" t="t"/>
              <a:pathLst>
                <a:path extrusionOk="0" h="1847444" w="1876865">
                  <a:moveTo>
                    <a:pt x="55406" y="0"/>
                  </a:moveTo>
                  <a:lnTo>
                    <a:pt x="1821459" y="0"/>
                  </a:lnTo>
                  <a:cubicBezTo>
                    <a:pt x="1852059" y="0"/>
                    <a:pt x="1876865" y="24806"/>
                    <a:pt x="1876865" y="55406"/>
                  </a:cubicBezTo>
                  <a:lnTo>
                    <a:pt x="1876865" y="1792038"/>
                  </a:lnTo>
                  <a:cubicBezTo>
                    <a:pt x="1876865" y="1806733"/>
                    <a:pt x="1871027" y="1820825"/>
                    <a:pt x="1860637" y="1831216"/>
                  </a:cubicBezTo>
                  <a:cubicBezTo>
                    <a:pt x="1850246" y="1841607"/>
                    <a:pt x="1836153" y="1847444"/>
                    <a:pt x="1821459" y="1847444"/>
                  </a:cubicBezTo>
                  <a:lnTo>
                    <a:pt x="55406" y="1847444"/>
                  </a:lnTo>
                  <a:cubicBezTo>
                    <a:pt x="24806" y="1847444"/>
                    <a:pt x="0" y="1822638"/>
                    <a:pt x="0" y="1792038"/>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5c3d30e88a_1_560"/>
            <p:cNvSpPr txBox="1"/>
            <p:nvPr/>
          </p:nvSpPr>
          <p:spPr>
            <a:xfrm>
              <a:off x="0" y="-19050"/>
              <a:ext cx="1876800" cy="1866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g35c3d30e88a_1_560"/>
          <p:cNvGrpSpPr/>
          <p:nvPr/>
        </p:nvGrpSpPr>
        <p:grpSpPr>
          <a:xfrm>
            <a:off x="8632863" y="828891"/>
            <a:ext cx="8740627" cy="8798177"/>
            <a:chOff x="0" y="-19050"/>
            <a:chExt cx="2302043" cy="2317200"/>
          </a:xfrm>
        </p:grpSpPr>
        <p:sp>
          <p:nvSpPr>
            <p:cNvPr id="265" name="Google Shape;265;g35c3d30e88a_1_560"/>
            <p:cNvSpPr/>
            <p:nvPr/>
          </p:nvSpPr>
          <p:spPr>
            <a:xfrm>
              <a:off x="0" y="0"/>
              <a:ext cx="2302043" cy="2298136"/>
            </a:xfrm>
            <a:custGeom>
              <a:rect b="b" l="l" r="r" t="t"/>
              <a:pathLst>
                <a:path extrusionOk="0" h="2298136" w="2302043">
                  <a:moveTo>
                    <a:pt x="45173" y="0"/>
                  </a:moveTo>
                  <a:lnTo>
                    <a:pt x="2256870" y="0"/>
                  </a:lnTo>
                  <a:cubicBezTo>
                    <a:pt x="2281818" y="0"/>
                    <a:pt x="2302043" y="20225"/>
                    <a:pt x="2302043" y="45173"/>
                  </a:cubicBezTo>
                  <a:lnTo>
                    <a:pt x="2302043" y="2252963"/>
                  </a:lnTo>
                  <a:cubicBezTo>
                    <a:pt x="2302043" y="2277911"/>
                    <a:pt x="2281818" y="2298136"/>
                    <a:pt x="2256870" y="2298136"/>
                  </a:cubicBezTo>
                  <a:lnTo>
                    <a:pt x="45173" y="2298136"/>
                  </a:lnTo>
                  <a:cubicBezTo>
                    <a:pt x="20225" y="2298136"/>
                    <a:pt x="0" y="2277911"/>
                    <a:pt x="0" y="2252963"/>
                  </a:cubicBezTo>
                  <a:lnTo>
                    <a:pt x="0" y="45173"/>
                  </a:lnTo>
                  <a:cubicBezTo>
                    <a:pt x="0" y="20225"/>
                    <a:pt x="20225" y="0"/>
                    <a:pt x="45173"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35c3d30e88a_1_560"/>
            <p:cNvSpPr txBox="1"/>
            <p:nvPr/>
          </p:nvSpPr>
          <p:spPr>
            <a:xfrm>
              <a:off x="0" y="-19050"/>
              <a:ext cx="2301900" cy="2317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7" name="Google Shape;267;g35c3d30e88a_1_560"/>
          <p:cNvSpPr/>
          <p:nvPr/>
        </p:nvSpPr>
        <p:spPr>
          <a:xfrm rot="-474430">
            <a:off x="5922774" y="816245"/>
            <a:ext cx="1509393" cy="1509393"/>
          </a:xfrm>
          <a:custGeom>
            <a:rect b="b" l="l" r="r" t="t"/>
            <a:pathLst>
              <a:path extrusionOk="0" h="1510144" w="1510144">
                <a:moveTo>
                  <a:pt x="0" y="0"/>
                </a:moveTo>
                <a:lnTo>
                  <a:pt x="1510144" y="0"/>
                </a:lnTo>
                <a:lnTo>
                  <a:pt x="1510144" y="1510145"/>
                </a:lnTo>
                <a:lnTo>
                  <a:pt x="0" y="1510145"/>
                </a:lnTo>
                <a:lnTo>
                  <a:pt x="0" y="0"/>
                </a:lnTo>
                <a:close/>
              </a:path>
            </a:pathLst>
          </a:custGeom>
          <a:blipFill rotWithShape="1">
            <a:blip r:embed="rId3">
              <a:alphaModFix/>
            </a:blip>
            <a:stretch>
              <a:fillRect b="0" l="0" r="0" t="0"/>
            </a:stretch>
          </a:blipFill>
          <a:ln>
            <a:noFill/>
          </a:ln>
        </p:spPr>
      </p:sp>
      <p:sp>
        <p:nvSpPr>
          <p:cNvPr id="268" name="Google Shape;268;g35c3d30e88a_1_560"/>
          <p:cNvSpPr/>
          <p:nvPr/>
        </p:nvSpPr>
        <p:spPr>
          <a:xfrm>
            <a:off x="9286230" y="5095352"/>
            <a:ext cx="7433836" cy="4162948"/>
          </a:xfrm>
          <a:custGeom>
            <a:rect b="b" l="l" r="r" t="t"/>
            <a:pathLst>
              <a:path extrusionOk="0" h="4162948" w="7433836">
                <a:moveTo>
                  <a:pt x="0" y="0"/>
                </a:moveTo>
                <a:lnTo>
                  <a:pt x="7433836" y="0"/>
                </a:lnTo>
                <a:lnTo>
                  <a:pt x="7433836" y="4162948"/>
                </a:lnTo>
                <a:lnTo>
                  <a:pt x="0" y="4162948"/>
                </a:lnTo>
                <a:lnTo>
                  <a:pt x="0" y="0"/>
                </a:lnTo>
                <a:close/>
              </a:path>
            </a:pathLst>
          </a:custGeom>
          <a:blipFill rotWithShape="1">
            <a:blip r:embed="rId4">
              <a:alphaModFix/>
            </a:blip>
            <a:stretch>
              <a:fillRect b="0" l="0" r="0" t="0"/>
            </a:stretch>
          </a:blipFill>
          <a:ln>
            <a:noFill/>
          </a:ln>
        </p:spPr>
      </p:sp>
      <p:sp>
        <p:nvSpPr>
          <p:cNvPr id="269" name="Google Shape;269;g35c3d30e88a_1_560"/>
          <p:cNvSpPr txBox="1"/>
          <p:nvPr/>
        </p:nvSpPr>
        <p:spPr>
          <a:xfrm>
            <a:off x="1426918" y="1090220"/>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FORK( )</a:t>
            </a:r>
            <a:endParaRPr b="0" i="0" sz="1400" u="none" cap="none" strike="noStrike">
              <a:solidFill>
                <a:srgbClr val="000000"/>
              </a:solidFill>
              <a:latin typeface="Arial"/>
              <a:ea typeface="Arial"/>
              <a:cs typeface="Arial"/>
              <a:sym typeface="Arial"/>
            </a:endParaRPr>
          </a:p>
        </p:txBody>
      </p:sp>
      <p:sp>
        <p:nvSpPr>
          <p:cNvPr id="270" name="Google Shape;270;g35c3d30e88a_1_560"/>
          <p:cNvSpPr txBox="1"/>
          <p:nvPr/>
        </p:nvSpPr>
        <p:spPr>
          <a:xfrm>
            <a:off x="1431967" y="3219020"/>
            <a:ext cx="61731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kernel crea un nuevo proceso (proceso hijo) realizando una copia del proceso que realiza la llamada al sistema fork (proceso padre). Así, salvo el PID y el PPID los dos procesos serán inicialmente idénticos. De esta forma los nuevos procesos obtienen una copia de los recursos del padre (heredan el entorno).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proceso hijo tendrá copias de los descriptores, si los utiliza el proceso padre. Sin embargo, las copias de los descriptores harán referencia a los mismos objetos subyacentes.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
        <p:nvSpPr>
          <p:cNvPr id="271" name="Google Shape;271;g35c3d30e88a_1_560"/>
          <p:cNvSpPr txBox="1"/>
          <p:nvPr/>
        </p:nvSpPr>
        <p:spPr>
          <a:xfrm>
            <a:off x="9003469" y="1242706"/>
            <a:ext cx="7999500" cy="429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Su sintaxis 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int pid = fork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Este retornará un valor diferente dependiendo de donde sea ejecutado, sus posibles valores son:</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0 cuando se ejecuta desde el proceso hijo</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PID del nuevo proceso cuando se ejecuta del proceso padre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-1 si ocurre un error al crear el nuevo proceso</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5" name="Shape 275"/>
        <p:cNvGrpSpPr/>
        <p:nvPr/>
      </p:nvGrpSpPr>
      <p:grpSpPr>
        <a:xfrm>
          <a:off x="0" y="0"/>
          <a:ext cx="0" cy="0"/>
          <a:chOff x="0" y="0"/>
          <a:chExt cx="0" cy="0"/>
        </a:xfrm>
      </p:grpSpPr>
      <p:grpSp>
        <p:nvGrpSpPr>
          <p:cNvPr id="276" name="Google Shape;276;g35c3d30e88a_1_574"/>
          <p:cNvGrpSpPr/>
          <p:nvPr/>
        </p:nvGrpSpPr>
        <p:grpSpPr>
          <a:xfrm>
            <a:off x="971634" y="5462937"/>
            <a:ext cx="16344838" cy="3418349"/>
            <a:chOff x="0" y="-19050"/>
            <a:chExt cx="4304785" cy="900300"/>
          </a:xfrm>
        </p:grpSpPr>
        <p:sp>
          <p:nvSpPr>
            <p:cNvPr id="277" name="Google Shape;277;g35c3d30e88a_1_574"/>
            <p:cNvSpPr/>
            <p:nvPr/>
          </p:nvSpPr>
          <p:spPr>
            <a:xfrm>
              <a:off x="0" y="0"/>
              <a:ext cx="4304785" cy="881115"/>
            </a:xfrm>
            <a:custGeom>
              <a:rect b="b" l="l" r="r" t="t"/>
              <a:pathLst>
                <a:path extrusionOk="0" h="881115" w="4304785">
                  <a:moveTo>
                    <a:pt x="24157" y="0"/>
                  </a:moveTo>
                  <a:lnTo>
                    <a:pt x="4280628" y="0"/>
                  </a:lnTo>
                  <a:cubicBezTo>
                    <a:pt x="4287035" y="0"/>
                    <a:pt x="4293180" y="2545"/>
                    <a:pt x="4297710" y="7075"/>
                  </a:cubicBezTo>
                  <a:cubicBezTo>
                    <a:pt x="4302240" y="11606"/>
                    <a:pt x="4304785" y="17750"/>
                    <a:pt x="4304785" y="24157"/>
                  </a:cubicBezTo>
                  <a:lnTo>
                    <a:pt x="4304785" y="856958"/>
                  </a:lnTo>
                  <a:cubicBezTo>
                    <a:pt x="4304785" y="863365"/>
                    <a:pt x="4302240" y="869509"/>
                    <a:pt x="4297710" y="874040"/>
                  </a:cubicBezTo>
                  <a:cubicBezTo>
                    <a:pt x="4293180" y="878570"/>
                    <a:pt x="4287035" y="881115"/>
                    <a:pt x="4280628" y="881115"/>
                  </a:cubicBezTo>
                  <a:lnTo>
                    <a:pt x="24157" y="881115"/>
                  </a:lnTo>
                  <a:cubicBezTo>
                    <a:pt x="17750" y="881115"/>
                    <a:pt x="11606" y="878570"/>
                    <a:pt x="7075" y="874040"/>
                  </a:cubicBezTo>
                  <a:cubicBezTo>
                    <a:pt x="2545" y="869509"/>
                    <a:pt x="0" y="863365"/>
                    <a:pt x="0" y="856958"/>
                  </a:cubicBezTo>
                  <a:lnTo>
                    <a:pt x="0" y="24157"/>
                  </a:lnTo>
                  <a:cubicBezTo>
                    <a:pt x="0" y="17750"/>
                    <a:pt x="2545" y="11606"/>
                    <a:pt x="7075" y="7075"/>
                  </a:cubicBezTo>
                  <a:cubicBezTo>
                    <a:pt x="11606" y="2545"/>
                    <a:pt x="17750" y="0"/>
                    <a:pt x="24157"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35c3d30e88a_1_574"/>
            <p:cNvSpPr txBox="1"/>
            <p:nvPr/>
          </p:nvSpPr>
          <p:spPr>
            <a:xfrm>
              <a:off x="0" y="-19050"/>
              <a:ext cx="4304700" cy="900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g35c3d30e88a_1_574"/>
          <p:cNvGrpSpPr/>
          <p:nvPr/>
        </p:nvGrpSpPr>
        <p:grpSpPr>
          <a:xfrm>
            <a:off x="7643292" y="1006081"/>
            <a:ext cx="9673138" cy="4115657"/>
            <a:chOff x="0" y="-19050"/>
            <a:chExt cx="2547641" cy="1083952"/>
          </a:xfrm>
        </p:grpSpPr>
        <p:sp>
          <p:nvSpPr>
            <p:cNvPr id="280" name="Google Shape;280;g35c3d30e88a_1_574"/>
            <p:cNvSpPr/>
            <p:nvPr/>
          </p:nvSpPr>
          <p:spPr>
            <a:xfrm>
              <a:off x="0" y="0"/>
              <a:ext cx="2547641" cy="1064902"/>
            </a:xfrm>
            <a:custGeom>
              <a:rect b="b" l="l" r="r" t="t"/>
              <a:pathLst>
                <a:path extrusionOk="0" h="1064902" w="2547641">
                  <a:moveTo>
                    <a:pt x="40818" y="0"/>
                  </a:moveTo>
                  <a:lnTo>
                    <a:pt x="2506823" y="0"/>
                  </a:lnTo>
                  <a:cubicBezTo>
                    <a:pt x="2529366" y="0"/>
                    <a:pt x="2547641" y="18275"/>
                    <a:pt x="2547641" y="40818"/>
                  </a:cubicBezTo>
                  <a:lnTo>
                    <a:pt x="2547641" y="1024083"/>
                  </a:lnTo>
                  <a:cubicBezTo>
                    <a:pt x="2547641" y="1034909"/>
                    <a:pt x="2543340" y="1045291"/>
                    <a:pt x="2535686" y="1052946"/>
                  </a:cubicBezTo>
                  <a:cubicBezTo>
                    <a:pt x="2528031" y="1060601"/>
                    <a:pt x="2517648" y="1064902"/>
                    <a:pt x="2506823" y="1064902"/>
                  </a:cubicBezTo>
                  <a:lnTo>
                    <a:pt x="40818" y="1064902"/>
                  </a:lnTo>
                  <a:cubicBezTo>
                    <a:pt x="29993" y="1064902"/>
                    <a:pt x="19610" y="1060601"/>
                    <a:pt x="11955" y="1052946"/>
                  </a:cubicBezTo>
                  <a:cubicBezTo>
                    <a:pt x="4300" y="1045291"/>
                    <a:pt x="0" y="1034909"/>
                    <a:pt x="0" y="1024083"/>
                  </a:cubicBezTo>
                  <a:lnTo>
                    <a:pt x="0" y="40818"/>
                  </a:lnTo>
                  <a:cubicBezTo>
                    <a:pt x="0" y="29993"/>
                    <a:pt x="4300" y="19610"/>
                    <a:pt x="11955" y="11955"/>
                  </a:cubicBezTo>
                  <a:cubicBezTo>
                    <a:pt x="19610" y="4300"/>
                    <a:pt x="29993" y="0"/>
                    <a:pt x="4081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35c3d30e88a_1_574"/>
            <p:cNvSpPr txBox="1"/>
            <p:nvPr/>
          </p:nvSpPr>
          <p:spPr>
            <a:xfrm>
              <a:off x="0" y="-19050"/>
              <a:ext cx="2547600" cy="108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2" name="Google Shape;282;g35c3d30e88a_1_574"/>
          <p:cNvSpPr/>
          <p:nvPr/>
        </p:nvSpPr>
        <p:spPr>
          <a:xfrm>
            <a:off x="5477066" y="2472060"/>
            <a:ext cx="1816963" cy="1812421"/>
          </a:xfrm>
          <a:custGeom>
            <a:rect b="b" l="l" r="r" t="t"/>
            <a:pathLst>
              <a:path extrusionOk="0" h="1812421" w="1816963">
                <a:moveTo>
                  <a:pt x="0" y="0"/>
                </a:moveTo>
                <a:lnTo>
                  <a:pt x="1816963" y="0"/>
                </a:lnTo>
                <a:lnTo>
                  <a:pt x="1816963" y="1812421"/>
                </a:lnTo>
                <a:lnTo>
                  <a:pt x="0" y="1812421"/>
                </a:lnTo>
                <a:lnTo>
                  <a:pt x="0" y="0"/>
                </a:lnTo>
                <a:close/>
              </a:path>
            </a:pathLst>
          </a:custGeom>
          <a:blipFill rotWithShape="1">
            <a:blip r:embed="rId3">
              <a:alphaModFix/>
            </a:blip>
            <a:stretch>
              <a:fillRect b="0" l="0" r="0" t="0"/>
            </a:stretch>
          </a:blipFill>
          <a:ln>
            <a:noFill/>
          </a:ln>
        </p:spPr>
      </p:sp>
      <p:sp>
        <p:nvSpPr>
          <p:cNvPr id="283" name="Google Shape;283;g35c3d30e88a_1_574"/>
          <p:cNvSpPr/>
          <p:nvPr/>
        </p:nvSpPr>
        <p:spPr>
          <a:xfrm>
            <a:off x="8018286" y="1406248"/>
            <a:ext cx="8993193" cy="3282515"/>
          </a:xfrm>
          <a:custGeom>
            <a:rect b="b" l="l" r="r" t="t"/>
            <a:pathLst>
              <a:path extrusionOk="0" h="3282515" w="8993193">
                <a:moveTo>
                  <a:pt x="0" y="0"/>
                </a:moveTo>
                <a:lnTo>
                  <a:pt x="8993192" y="0"/>
                </a:lnTo>
                <a:lnTo>
                  <a:pt x="8993192" y="3282515"/>
                </a:lnTo>
                <a:lnTo>
                  <a:pt x="0" y="3282515"/>
                </a:lnTo>
                <a:lnTo>
                  <a:pt x="0" y="0"/>
                </a:lnTo>
                <a:close/>
              </a:path>
            </a:pathLst>
          </a:custGeom>
          <a:blipFill rotWithShape="1">
            <a:blip r:embed="rId4">
              <a:alphaModFix/>
            </a:blip>
            <a:stretch>
              <a:fillRect b="0" l="0" r="0" t="0"/>
            </a:stretch>
          </a:blipFill>
          <a:ln>
            <a:noFill/>
          </a:ln>
        </p:spPr>
      </p:sp>
      <p:sp>
        <p:nvSpPr>
          <p:cNvPr id="284" name="Google Shape;284;g35c3d30e88a_1_574"/>
          <p:cNvSpPr txBox="1"/>
          <p:nvPr/>
        </p:nvSpPr>
        <p:spPr>
          <a:xfrm>
            <a:off x="1283595" y="2759463"/>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EXEC( )</a:t>
            </a:r>
            <a:endParaRPr b="0" i="0" sz="1400" u="none" cap="none" strike="noStrike">
              <a:solidFill>
                <a:srgbClr val="000000"/>
              </a:solidFill>
              <a:latin typeface="Arial"/>
              <a:ea typeface="Arial"/>
              <a:cs typeface="Arial"/>
              <a:sym typeface="Arial"/>
            </a:endParaRPr>
          </a:p>
        </p:txBody>
      </p:sp>
      <p:sp>
        <p:nvSpPr>
          <p:cNvPr id="285" name="Google Shape;285;g35c3d30e88a_1_574"/>
          <p:cNvSpPr txBox="1"/>
          <p:nvPr/>
        </p:nvSpPr>
        <p:spPr>
          <a:xfrm>
            <a:off x="1511117" y="5959928"/>
            <a:ext cx="15379800" cy="385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llamada al sistema exec permite remplazarlos segmentos de instrucciones y de datos de usuario por otros nuevos a partir de un archivo ejecutable en disco, con lo que se consigue que un proceso deje de ejecutar instrucciones de un programa y comience a ejecutar instrucciones de un nuevo programa.</a:t>
            </a:r>
            <a:r>
              <a:rPr b="0" i="0" lang="en-US" sz="2199" u="none" cap="none" strike="noStrike">
                <a:solidFill>
                  <a:srgbClr val="67D3CD"/>
                </a:solidFill>
                <a:latin typeface="Montserrat"/>
                <a:ea typeface="Montserrat"/>
                <a:cs typeface="Montserrat"/>
                <a:sym typeface="Montserrat"/>
              </a:rPr>
              <a:t> exec() no crea ningún proceso nuevo.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67D3CD"/>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programa que se está ejecutando actualmente finaliza inmediatamente y el nuevo programa comienza aejecutarse en el contexto del proceso existente.</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9" name="Shape 289"/>
        <p:cNvGrpSpPr/>
        <p:nvPr/>
      </p:nvGrpSpPr>
      <p:grpSpPr>
        <a:xfrm>
          <a:off x="0" y="0"/>
          <a:ext cx="0" cy="0"/>
          <a:chOff x="0" y="0"/>
          <a:chExt cx="0" cy="0"/>
        </a:xfrm>
      </p:grpSpPr>
      <p:grpSp>
        <p:nvGrpSpPr>
          <p:cNvPr id="290" name="Google Shape;290;g35c3d30e88a_1_599"/>
          <p:cNvGrpSpPr/>
          <p:nvPr/>
        </p:nvGrpSpPr>
        <p:grpSpPr>
          <a:xfrm>
            <a:off x="7891842" y="3046614"/>
            <a:ext cx="9238169" cy="2316868"/>
            <a:chOff x="0" y="-19050"/>
            <a:chExt cx="2433082" cy="610200"/>
          </a:xfrm>
        </p:grpSpPr>
        <p:sp>
          <p:nvSpPr>
            <p:cNvPr id="291" name="Google Shape;291;g35c3d30e88a_1_599"/>
            <p:cNvSpPr/>
            <p:nvPr/>
          </p:nvSpPr>
          <p:spPr>
            <a:xfrm>
              <a:off x="0" y="0"/>
              <a:ext cx="2433082" cy="591142"/>
            </a:xfrm>
            <a:custGeom>
              <a:rect b="b" l="l" r="r" t="t"/>
              <a:pathLst>
                <a:path extrusionOk="0" h="591142" w="2433082">
                  <a:moveTo>
                    <a:pt x="42740" y="0"/>
                  </a:moveTo>
                  <a:lnTo>
                    <a:pt x="2390342" y="0"/>
                  </a:lnTo>
                  <a:cubicBezTo>
                    <a:pt x="2413947" y="0"/>
                    <a:pt x="2433082" y="19135"/>
                    <a:pt x="2433082" y="42740"/>
                  </a:cubicBezTo>
                  <a:lnTo>
                    <a:pt x="2433082" y="548401"/>
                  </a:lnTo>
                  <a:cubicBezTo>
                    <a:pt x="2433082" y="572006"/>
                    <a:pt x="2413947" y="591142"/>
                    <a:pt x="2390342" y="591142"/>
                  </a:cubicBezTo>
                  <a:lnTo>
                    <a:pt x="42740" y="591142"/>
                  </a:lnTo>
                  <a:cubicBezTo>
                    <a:pt x="19135" y="591142"/>
                    <a:pt x="0" y="572006"/>
                    <a:pt x="0" y="548401"/>
                  </a:cubicBezTo>
                  <a:lnTo>
                    <a:pt x="0" y="42740"/>
                  </a:lnTo>
                  <a:cubicBezTo>
                    <a:pt x="0" y="19135"/>
                    <a:pt x="19135" y="0"/>
                    <a:pt x="4274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35c3d30e88a_1_599"/>
            <p:cNvSpPr txBox="1"/>
            <p:nvPr/>
          </p:nvSpPr>
          <p:spPr>
            <a:xfrm>
              <a:off x="0" y="-19050"/>
              <a:ext cx="2433000" cy="61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3" name="Google Shape;293;g35c3d30e88a_1_599"/>
          <p:cNvSpPr/>
          <p:nvPr/>
        </p:nvSpPr>
        <p:spPr>
          <a:xfrm>
            <a:off x="13345080" y="808764"/>
            <a:ext cx="1677369" cy="1700755"/>
          </a:xfrm>
          <a:custGeom>
            <a:rect b="b" l="l" r="r" t="t"/>
            <a:pathLst>
              <a:path extrusionOk="0" h="1700755" w="1677369">
                <a:moveTo>
                  <a:pt x="0" y="0"/>
                </a:moveTo>
                <a:lnTo>
                  <a:pt x="1677369" y="0"/>
                </a:lnTo>
                <a:lnTo>
                  <a:pt x="1677369" y="1700755"/>
                </a:lnTo>
                <a:lnTo>
                  <a:pt x="0" y="1700755"/>
                </a:lnTo>
                <a:lnTo>
                  <a:pt x="0" y="0"/>
                </a:lnTo>
                <a:close/>
              </a:path>
            </a:pathLst>
          </a:custGeom>
          <a:blipFill rotWithShape="1">
            <a:blip r:embed="rId3">
              <a:alphaModFix/>
            </a:blip>
            <a:stretch>
              <a:fillRect b="0" l="0" r="0" t="0"/>
            </a:stretch>
          </a:blipFill>
          <a:ln>
            <a:noFill/>
          </a:ln>
        </p:spPr>
      </p:sp>
      <p:grpSp>
        <p:nvGrpSpPr>
          <p:cNvPr id="294" name="Google Shape;294;g35c3d30e88a_1_599"/>
          <p:cNvGrpSpPr/>
          <p:nvPr/>
        </p:nvGrpSpPr>
        <p:grpSpPr>
          <a:xfrm>
            <a:off x="1158050" y="3016179"/>
            <a:ext cx="6418659" cy="6462100"/>
            <a:chOff x="0" y="-19050"/>
            <a:chExt cx="1690500" cy="1701941"/>
          </a:xfrm>
        </p:grpSpPr>
        <p:sp>
          <p:nvSpPr>
            <p:cNvPr id="295" name="Google Shape;295;g35c3d30e88a_1_599"/>
            <p:cNvSpPr/>
            <p:nvPr/>
          </p:nvSpPr>
          <p:spPr>
            <a:xfrm>
              <a:off x="0" y="0"/>
              <a:ext cx="1690420" cy="1682891"/>
            </a:xfrm>
            <a:custGeom>
              <a:rect b="b" l="l" r="r" t="t"/>
              <a:pathLst>
                <a:path extrusionOk="0" h="1682891" w="1690420">
                  <a:moveTo>
                    <a:pt x="61517" y="0"/>
                  </a:moveTo>
                  <a:lnTo>
                    <a:pt x="1628903" y="0"/>
                  </a:lnTo>
                  <a:cubicBezTo>
                    <a:pt x="1662878" y="0"/>
                    <a:pt x="1690420" y="27542"/>
                    <a:pt x="1690420" y="61517"/>
                  </a:cubicBezTo>
                  <a:lnTo>
                    <a:pt x="1690420" y="1621373"/>
                  </a:lnTo>
                  <a:cubicBezTo>
                    <a:pt x="1690420" y="1637689"/>
                    <a:pt x="1683939" y="1653336"/>
                    <a:pt x="1672402" y="1664873"/>
                  </a:cubicBezTo>
                  <a:cubicBezTo>
                    <a:pt x="1660865" y="1676409"/>
                    <a:pt x="1645218" y="1682891"/>
                    <a:pt x="1628903" y="1682891"/>
                  </a:cubicBezTo>
                  <a:lnTo>
                    <a:pt x="61517" y="1682891"/>
                  </a:lnTo>
                  <a:cubicBezTo>
                    <a:pt x="45202" y="1682891"/>
                    <a:pt x="29555" y="1676409"/>
                    <a:pt x="18018" y="1664873"/>
                  </a:cubicBezTo>
                  <a:cubicBezTo>
                    <a:pt x="6481" y="1653336"/>
                    <a:pt x="0" y="1637689"/>
                    <a:pt x="0" y="1621373"/>
                  </a:cubicBezTo>
                  <a:lnTo>
                    <a:pt x="0" y="61517"/>
                  </a:lnTo>
                  <a:cubicBezTo>
                    <a:pt x="0" y="27542"/>
                    <a:pt x="27542" y="0"/>
                    <a:pt x="61517"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35c3d30e88a_1_599"/>
            <p:cNvSpPr txBox="1"/>
            <p:nvPr/>
          </p:nvSpPr>
          <p:spPr>
            <a:xfrm>
              <a:off x="0" y="-19050"/>
              <a:ext cx="16905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7" name="Google Shape;297;g35c3d30e88a_1_599"/>
          <p:cNvSpPr/>
          <p:nvPr/>
        </p:nvSpPr>
        <p:spPr>
          <a:xfrm>
            <a:off x="5572750" y="1069344"/>
            <a:ext cx="1749247" cy="1661785"/>
          </a:xfrm>
          <a:custGeom>
            <a:rect b="b" l="l" r="r" t="t"/>
            <a:pathLst>
              <a:path extrusionOk="0" h="1661785" w="1749247">
                <a:moveTo>
                  <a:pt x="0" y="0"/>
                </a:moveTo>
                <a:lnTo>
                  <a:pt x="1749247" y="0"/>
                </a:lnTo>
                <a:lnTo>
                  <a:pt x="1749247" y="1661785"/>
                </a:lnTo>
                <a:lnTo>
                  <a:pt x="0" y="1661785"/>
                </a:lnTo>
                <a:lnTo>
                  <a:pt x="0" y="0"/>
                </a:lnTo>
                <a:close/>
              </a:path>
            </a:pathLst>
          </a:custGeom>
          <a:blipFill rotWithShape="1">
            <a:blip r:embed="rId4">
              <a:alphaModFix/>
            </a:blip>
            <a:stretch>
              <a:fillRect b="0" l="0" r="0" t="0"/>
            </a:stretch>
          </a:blipFill>
          <a:ln>
            <a:noFill/>
          </a:ln>
        </p:spPr>
      </p:sp>
      <p:grpSp>
        <p:nvGrpSpPr>
          <p:cNvPr id="298" name="Google Shape;298;g35c3d30e88a_1_599"/>
          <p:cNvGrpSpPr/>
          <p:nvPr/>
        </p:nvGrpSpPr>
        <p:grpSpPr>
          <a:xfrm>
            <a:off x="7891842" y="5567330"/>
            <a:ext cx="9238169" cy="3910932"/>
            <a:chOff x="0" y="-19050"/>
            <a:chExt cx="2433082" cy="1030033"/>
          </a:xfrm>
        </p:grpSpPr>
        <p:sp>
          <p:nvSpPr>
            <p:cNvPr id="299" name="Google Shape;299;g35c3d30e88a_1_599"/>
            <p:cNvSpPr/>
            <p:nvPr/>
          </p:nvSpPr>
          <p:spPr>
            <a:xfrm>
              <a:off x="0" y="0"/>
              <a:ext cx="2433082" cy="1010983"/>
            </a:xfrm>
            <a:custGeom>
              <a:rect b="b" l="l" r="r" t="t"/>
              <a:pathLst>
                <a:path extrusionOk="0" h="1010983" w="2433082">
                  <a:moveTo>
                    <a:pt x="42740" y="0"/>
                  </a:moveTo>
                  <a:lnTo>
                    <a:pt x="2390342" y="0"/>
                  </a:lnTo>
                  <a:cubicBezTo>
                    <a:pt x="2413947" y="0"/>
                    <a:pt x="2433082" y="19135"/>
                    <a:pt x="2433082" y="42740"/>
                  </a:cubicBezTo>
                  <a:lnTo>
                    <a:pt x="2433082" y="968243"/>
                  </a:lnTo>
                  <a:cubicBezTo>
                    <a:pt x="2433082" y="991847"/>
                    <a:pt x="2413947" y="1010983"/>
                    <a:pt x="2390342" y="1010983"/>
                  </a:cubicBezTo>
                  <a:lnTo>
                    <a:pt x="42740" y="1010983"/>
                  </a:lnTo>
                  <a:cubicBezTo>
                    <a:pt x="19135" y="1010983"/>
                    <a:pt x="0" y="991847"/>
                    <a:pt x="0" y="968243"/>
                  </a:cubicBezTo>
                  <a:lnTo>
                    <a:pt x="0" y="42740"/>
                  </a:lnTo>
                  <a:cubicBezTo>
                    <a:pt x="0" y="19135"/>
                    <a:pt x="19135" y="0"/>
                    <a:pt x="4274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35c3d30e88a_1_599"/>
            <p:cNvSpPr txBox="1"/>
            <p:nvPr/>
          </p:nvSpPr>
          <p:spPr>
            <a:xfrm>
              <a:off x="0" y="-19050"/>
              <a:ext cx="2433000" cy="1029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1" name="Google Shape;301;g35c3d30e88a_1_599"/>
          <p:cNvSpPr/>
          <p:nvPr/>
        </p:nvSpPr>
        <p:spPr>
          <a:xfrm>
            <a:off x="8442683" y="5973036"/>
            <a:ext cx="8136426" cy="3152865"/>
          </a:xfrm>
          <a:custGeom>
            <a:rect b="b" l="l" r="r" t="t"/>
            <a:pathLst>
              <a:path extrusionOk="0" h="3152865" w="8136426">
                <a:moveTo>
                  <a:pt x="0" y="0"/>
                </a:moveTo>
                <a:lnTo>
                  <a:pt x="8136426" y="0"/>
                </a:lnTo>
                <a:lnTo>
                  <a:pt x="8136426" y="3152865"/>
                </a:lnTo>
                <a:lnTo>
                  <a:pt x="0" y="3152865"/>
                </a:lnTo>
                <a:lnTo>
                  <a:pt x="0" y="0"/>
                </a:lnTo>
                <a:close/>
              </a:path>
            </a:pathLst>
          </a:custGeom>
          <a:blipFill rotWithShape="1">
            <a:blip r:embed="rId5">
              <a:alphaModFix/>
            </a:blip>
            <a:stretch>
              <a:fillRect b="0" l="0" r="0" t="0"/>
            </a:stretch>
          </a:blipFill>
          <a:ln>
            <a:noFill/>
          </a:ln>
        </p:spPr>
      </p:sp>
      <p:sp>
        <p:nvSpPr>
          <p:cNvPr id="302" name="Google Shape;302;g35c3d30e88a_1_599"/>
          <p:cNvSpPr txBox="1"/>
          <p:nvPr/>
        </p:nvSpPr>
        <p:spPr>
          <a:xfrm>
            <a:off x="8381867" y="3498138"/>
            <a:ext cx="8258100" cy="16587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Un programa utiliza la llamada al sistema exit() para finalizar su ejecución. El sistema operativo recupera recursos que fueron utilizados por el proceso después de la llamada al sistema exit().</a:t>
            </a:r>
            <a:endParaRPr b="0" i="0" sz="1400" u="none" cap="none" strike="noStrike">
              <a:solidFill>
                <a:srgbClr val="000000"/>
              </a:solidFill>
              <a:latin typeface="Arial"/>
              <a:ea typeface="Arial"/>
              <a:cs typeface="Arial"/>
              <a:sym typeface="Arial"/>
            </a:endParaRPr>
          </a:p>
        </p:txBody>
      </p:sp>
      <p:sp>
        <p:nvSpPr>
          <p:cNvPr id="303" name="Google Shape;303;g35c3d30e88a_1_599"/>
          <p:cNvSpPr txBox="1"/>
          <p:nvPr/>
        </p:nvSpPr>
        <p:spPr>
          <a:xfrm>
            <a:off x="9273350" y="1281429"/>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EXIT( )</a:t>
            </a:r>
            <a:endParaRPr b="0" i="0" sz="1400" u="none" cap="none" strike="noStrike">
              <a:solidFill>
                <a:srgbClr val="000000"/>
              </a:solidFill>
              <a:latin typeface="Arial"/>
              <a:ea typeface="Arial"/>
              <a:cs typeface="Arial"/>
              <a:sym typeface="Arial"/>
            </a:endParaRPr>
          </a:p>
        </p:txBody>
      </p:sp>
      <p:sp>
        <p:nvSpPr>
          <p:cNvPr id="304" name="Google Shape;304;g35c3d30e88a_1_599"/>
          <p:cNvSpPr txBox="1"/>
          <p:nvPr/>
        </p:nvSpPr>
        <p:spPr>
          <a:xfrm>
            <a:off x="1531085" y="3615281"/>
            <a:ext cx="56721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llamada al sistema wait() suspende la ejecución del hilo que lo llama hasta que uno de sus hijos termine.</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Se utiliza un parámetro ‘status’ para comunicar al proceso padre la forma en que el proceso hijo termina. Por convenio, este valor suele ser 0 si el proceso termina correctamente y cualquier otro valor en caso de terminación anormal.</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
        <p:nvSpPr>
          <p:cNvPr id="305" name="Google Shape;305;g35c3d30e88a_1_599"/>
          <p:cNvSpPr txBox="1"/>
          <p:nvPr/>
        </p:nvSpPr>
        <p:spPr>
          <a:xfrm>
            <a:off x="1412415" y="1406490"/>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WAIT(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9" name="Shape 309"/>
        <p:cNvGrpSpPr/>
        <p:nvPr/>
      </p:nvGrpSpPr>
      <p:grpSpPr>
        <a:xfrm>
          <a:off x="0" y="0"/>
          <a:ext cx="0" cy="0"/>
          <a:chOff x="0" y="0"/>
          <a:chExt cx="0" cy="0"/>
        </a:xfrm>
      </p:grpSpPr>
      <p:grpSp>
        <p:nvGrpSpPr>
          <p:cNvPr id="310" name="Google Shape;310;g35c3d30e88a_1_993"/>
          <p:cNvGrpSpPr/>
          <p:nvPr/>
        </p:nvGrpSpPr>
        <p:grpSpPr>
          <a:xfrm>
            <a:off x="1158050" y="3016179"/>
            <a:ext cx="7636325" cy="6462100"/>
            <a:chOff x="0" y="-19050"/>
            <a:chExt cx="2011200" cy="1701941"/>
          </a:xfrm>
        </p:grpSpPr>
        <p:sp>
          <p:nvSpPr>
            <p:cNvPr id="311" name="Google Shape;311;g35c3d30e88a_1_993"/>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35c3d30e88a_1_993"/>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3" name="Google Shape;313;g35c3d30e88a_1_993"/>
          <p:cNvSpPr/>
          <p:nvPr/>
        </p:nvSpPr>
        <p:spPr>
          <a:xfrm>
            <a:off x="6631353" y="784518"/>
            <a:ext cx="1110037" cy="1850062"/>
          </a:xfrm>
          <a:custGeom>
            <a:rect b="b" l="l" r="r" t="t"/>
            <a:pathLst>
              <a:path extrusionOk="0" h="1850062" w="1110037">
                <a:moveTo>
                  <a:pt x="0" y="0"/>
                </a:moveTo>
                <a:lnTo>
                  <a:pt x="1110037" y="0"/>
                </a:lnTo>
                <a:lnTo>
                  <a:pt x="1110037" y="1850062"/>
                </a:lnTo>
                <a:lnTo>
                  <a:pt x="0" y="1850062"/>
                </a:lnTo>
                <a:lnTo>
                  <a:pt x="0" y="0"/>
                </a:lnTo>
                <a:close/>
              </a:path>
            </a:pathLst>
          </a:custGeom>
          <a:blipFill rotWithShape="1">
            <a:blip r:embed="rId3">
              <a:alphaModFix/>
            </a:blip>
            <a:stretch>
              <a:fillRect b="0" l="0" r="0" t="0"/>
            </a:stretch>
          </a:blipFill>
          <a:ln>
            <a:noFill/>
          </a:ln>
        </p:spPr>
      </p:sp>
      <p:grpSp>
        <p:nvGrpSpPr>
          <p:cNvPr id="314" name="Google Shape;314;g35c3d30e88a_1_993"/>
          <p:cNvGrpSpPr/>
          <p:nvPr/>
        </p:nvGrpSpPr>
        <p:grpSpPr>
          <a:xfrm>
            <a:off x="9144000" y="3016179"/>
            <a:ext cx="7636325" cy="4701056"/>
            <a:chOff x="0" y="-19050"/>
            <a:chExt cx="2011200" cy="1238130"/>
          </a:xfrm>
        </p:grpSpPr>
        <p:sp>
          <p:nvSpPr>
            <p:cNvPr id="315" name="Google Shape;315;g35c3d30e88a_1_993"/>
            <p:cNvSpPr/>
            <p:nvPr/>
          </p:nvSpPr>
          <p:spPr>
            <a:xfrm>
              <a:off x="0" y="0"/>
              <a:ext cx="2011054" cy="1219080"/>
            </a:xfrm>
            <a:custGeom>
              <a:rect b="b" l="l" r="r" t="t"/>
              <a:pathLst>
                <a:path extrusionOk="0" h="1219080" w="2011054">
                  <a:moveTo>
                    <a:pt x="51709" y="0"/>
                  </a:moveTo>
                  <a:lnTo>
                    <a:pt x="1959345" y="0"/>
                  </a:lnTo>
                  <a:cubicBezTo>
                    <a:pt x="1987903" y="0"/>
                    <a:pt x="2011054" y="23151"/>
                    <a:pt x="2011054" y="51709"/>
                  </a:cubicBezTo>
                  <a:lnTo>
                    <a:pt x="2011054" y="1167370"/>
                  </a:lnTo>
                  <a:cubicBezTo>
                    <a:pt x="2011054" y="1195929"/>
                    <a:pt x="1987903" y="1219080"/>
                    <a:pt x="1959345" y="1219080"/>
                  </a:cubicBezTo>
                  <a:lnTo>
                    <a:pt x="51709" y="1219080"/>
                  </a:lnTo>
                  <a:cubicBezTo>
                    <a:pt x="23151" y="1219080"/>
                    <a:pt x="0" y="1195929"/>
                    <a:pt x="0" y="1167370"/>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35c3d30e88a_1_993"/>
            <p:cNvSpPr txBox="1"/>
            <p:nvPr/>
          </p:nvSpPr>
          <p:spPr>
            <a:xfrm>
              <a:off x="0" y="-19050"/>
              <a:ext cx="2011200" cy="1238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7" name="Google Shape;317;g35c3d30e88a_1_993"/>
          <p:cNvSpPr/>
          <p:nvPr/>
        </p:nvSpPr>
        <p:spPr>
          <a:xfrm>
            <a:off x="14680142" y="627359"/>
            <a:ext cx="1502906" cy="2007220"/>
          </a:xfrm>
          <a:custGeom>
            <a:rect b="b" l="l" r="r" t="t"/>
            <a:pathLst>
              <a:path extrusionOk="0" h="2007220" w="1502906">
                <a:moveTo>
                  <a:pt x="0" y="0"/>
                </a:moveTo>
                <a:lnTo>
                  <a:pt x="1502907" y="0"/>
                </a:lnTo>
                <a:lnTo>
                  <a:pt x="1502907" y="2007221"/>
                </a:lnTo>
                <a:lnTo>
                  <a:pt x="0" y="2007221"/>
                </a:lnTo>
                <a:lnTo>
                  <a:pt x="0" y="0"/>
                </a:lnTo>
                <a:close/>
              </a:path>
            </a:pathLst>
          </a:custGeom>
          <a:blipFill rotWithShape="1">
            <a:blip r:embed="rId4">
              <a:alphaModFix/>
            </a:blip>
            <a:stretch>
              <a:fillRect b="0" l="0" r="0" t="0"/>
            </a:stretch>
          </a:blipFill>
          <a:ln>
            <a:noFill/>
          </a:ln>
        </p:spPr>
      </p:sp>
      <p:grpSp>
        <p:nvGrpSpPr>
          <p:cNvPr id="318" name="Google Shape;318;g35c3d30e88a_1_993"/>
          <p:cNvGrpSpPr/>
          <p:nvPr/>
        </p:nvGrpSpPr>
        <p:grpSpPr>
          <a:xfrm>
            <a:off x="9144000" y="7931467"/>
            <a:ext cx="7636325" cy="1546857"/>
            <a:chOff x="0" y="-19050"/>
            <a:chExt cx="2011200" cy="407400"/>
          </a:xfrm>
        </p:grpSpPr>
        <p:sp>
          <p:nvSpPr>
            <p:cNvPr id="319" name="Google Shape;319;g35c3d30e88a_1_993"/>
            <p:cNvSpPr/>
            <p:nvPr/>
          </p:nvSpPr>
          <p:spPr>
            <a:xfrm>
              <a:off x="0" y="0"/>
              <a:ext cx="2011054" cy="388329"/>
            </a:xfrm>
            <a:custGeom>
              <a:rect b="b" l="l" r="r" t="t"/>
              <a:pathLst>
                <a:path extrusionOk="0" h="388329" w="2011054">
                  <a:moveTo>
                    <a:pt x="51709" y="0"/>
                  </a:moveTo>
                  <a:lnTo>
                    <a:pt x="1959345" y="0"/>
                  </a:lnTo>
                  <a:cubicBezTo>
                    <a:pt x="1987903" y="0"/>
                    <a:pt x="2011054" y="23151"/>
                    <a:pt x="2011054" y="51709"/>
                  </a:cubicBezTo>
                  <a:lnTo>
                    <a:pt x="2011054" y="336620"/>
                  </a:lnTo>
                  <a:cubicBezTo>
                    <a:pt x="2011054" y="365178"/>
                    <a:pt x="1987903" y="388329"/>
                    <a:pt x="1959345" y="388329"/>
                  </a:cubicBezTo>
                  <a:lnTo>
                    <a:pt x="51709" y="388329"/>
                  </a:lnTo>
                  <a:cubicBezTo>
                    <a:pt x="23151" y="388329"/>
                    <a:pt x="0" y="365178"/>
                    <a:pt x="0" y="336620"/>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35c3d30e88a_1_993"/>
            <p:cNvSpPr txBox="1"/>
            <p:nvPr/>
          </p:nvSpPr>
          <p:spPr>
            <a:xfrm>
              <a:off x="0" y="-19050"/>
              <a:ext cx="2011200" cy="407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1" name="Google Shape;321;g35c3d30e88a_1_993"/>
          <p:cNvSpPr/>
          <p:nvPr/>
        </p:nvSpPr>
        <p:spPr>
          <a:xfrm>
            <a:off x="9634883" y="8283354"/>
            <a:ext cx="6653956" cy="881649"/>
          </a:xfrm>
          <a:custGeom>
            <a:rect b="b" l="l" r="r" t="t"/>
            <a:pathLst>
              <a:path extrusionOk="0" h="881649" w="6653956">
                <a:moveTo>
                  <a:pt x="0" y="0"/>
                </a:moveTo>
                <a:lnTo>
                  <a:pt x="6653956" y="0"/>
                </a:lnTo>
                <a:lnTo>
                  <a:pt x="6653956" y="881649"/>
                </a:lnTo>
                <a:lnTo>
                  <a:pt x="0" y="881649"/>
                </a:lnTo>
                <a:lnTo>
                  <a:pt x="0" y="0"/>
                </a:lnTo>
                <a:close/>
              </a:path>
            </a:pathLst>
          </a:custGeom>
          <a:blipFill rotWithShape="1">
            <a:blip r:embed="rId5">
              <a:alphaModFix/>
            </a:blip>
            <a:stretch>
              <a:fillRect b="0" l="0" r="0" t="0"/>
            </a:stretch>
          </a:blipFill>
          <a:ln>
            <a:noFill/>
          </a:ln>
        </p:spPr>
      </p:sp>
      <p:sp>
        <p:nvSpPr>
          <p:cNvPr id="322" name="Google Shape;322;g35c3d30e88a_1_993"/>
          <p:cNvSpPr txBox="1"/>
          <p:nvPr/>
        </p:nvSpPr>
        <p:spPr>
          <a:xfrm>
            <a:off x="1447388" y="3382693"/>
            <a:ext cx="70569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llamada al sistema open es el primer paso que debe ejecutar todo proceso que quiera acceder a los datos de un archivo. Su sintaxis 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Clr>
                <a:srgbClr val="000000"/>
              </a:buClr>
              <a:buSzPts val="2199"/>
              <a:buFont typeface="Arial"/>
              <a:buNone/>
            </a:pPr>
            <a:r>
              <a:rPr b="0" i="0" lang="en-US" sz="2199" u="none" cap="none" strike="noStrike">
                <a:solidFill>
                  <a:srgbClr val="8C52FF"/>
                </a:solidFill>
                <a:latin typeface="Montserrat"/>
                <a:ea typeface="Montserrat"/>
                <a:cs typeface="Montserrat"/>
                <a:sym typeface="Montserrat"/>
              </a:rPr>
              <a:t>fd </a:t>
            </a:r>
            <a:r>
              <a:rPr b="0" i="0" lang="en-US" sz="2199" u="none" cap="none" strike="noStrike">
                <a:solidFill>
                  <a:srgbClr val="FFFFFF"/>
                </a:solidFill>
                <a:latin typeface="Montserrat"/>
                <a:ea typeface="Montserrat"/>
                <a:cs typeface="Montserrat"/>
                <a:sym typeface="Montserrat"/>
              </a:rPr>
              <a:t>= open(</a:t>
            </a:r>
            <a:r>
              <a:rPr b="0" i="0" lang="en-US" sz="2199" u="none" cap="none" strike="noStrike">
                <a:solidFill>
                  <a:srgbClr val="43A1E0"/>
                </a:solidFill>
                <a:latin typeface="Montserrat"/>
                <a:ea typeface="Montserrat"/>
                <a:cs typeface="Montserrat"/>
                <a:sym typeface="Montserrat"/>
              </a:rPr>
              <a:t>pathname</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B084CC"/>
                </a:solidFill>
                <a:latin typeface="Montserrat"/>
                <a:ea typeface="Montserrat"/>
                <a:cs typeface="Montserrat"/>
                <a:sym typeface="Montserrat"/>
              </a:rPr>
              <a:t>flags</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CD9C1"/>
                </a:solidFill>
                <a:latin typeface="Montserrat"/>
                <a:ea typeface="Montserrat"/>
                <a:cs typeface="Montserrat"/>
                <a:sym typeface="Montserrat"/>
              </a:rPr>
              <a:t>modes</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donde: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43A1E0"/>
              </a:buClr>
              <a:buSzPts val="2199"/>
              <a:buFont typeface="Arial"/>
              <a:buChar char="•"/>
            </a:pPr>
            <a:r>
              <a:rPr b="0" i="0" lang="en-US" sz="2199" u="none" cap="none" strike="noStrike">
                <a:solidFill>
                  <a:srgbClr val="43A1E0"/>
                </a:solidFill>
                <a:latin typeface="Montserrat"/>
                <a:ea typeface="Montserrat"/>
                <a:cs typeface="Montserrat"/>
                <a:sym typeface="Montserrat"/>
              </a:rPr>
              <a:t>pathname</a:t>
            </a:r>
            <a:r>
              <a:rPr b="0" i="0" lang="en-US" sz="2199" u="none" cap="none" strike="noStrike">
                <a:solidFill>
                  <a:srgbClr val="FFFFFF"/>
                </a:solidFill>
                <a:latin typeface="Montserrat"/>
                <a:ea typeface="Montserrat"/>
                <a:cs typeface="Montserrat"/>
                <a:sym typeface="Montserrat"/>
              </a:rPr>
              <a:t>: ruta y nombre del archivo.</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flags</a:t>
            </a:r>
            <a:r>
              <a:rPr b="0" i="0" lang="en-US" sz="2199" u="none" cap="none" strike="noStrike">
                <a:solidFill>
                  <a:srgbClr val="FFFFFF"/>
                </a:solidFill>
                <a:latin typeface="Montserrat"/>
                <a:ea typeface="Montserrat"/>
                <a:cs typeface="Montserrat"/>
                <a:sym typeface="Montserrat"/>
              </a:rPr>
              <a:t>: modo de apertura, para lectura, escritura, etc.</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modes</a:t>
            </a:r>
            <a:r>
              <a:rPr b="0" i="0" lang="en-US" sz="2199" u="none" cap="none" strike="noStrike">
                <a:solidFill>
                  <a:srgbClr val="FFFFFF"/>
                </a:solidFill>
                <a:latin typeface="Montserrat"/>
                <a:ea typeface="Montserrat"/>
                <a:cs typeface="Montserrat"/>
                <a:sym typeface="Montserrat"/>
              </a:rPr>
              <a:t>: permisos del archivo en caso de que se deba crear.</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entero que representa el descriptor del archivo.</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
        <p:nvSpPr>
          <p:cNvPr id="323" name="Google Shape;323;g35c3d30e88a_1_993"/>
          <p:cNvSpPr txBox="1"/>
          <p:nvPr/>
        </p:nvSpPr>
        <p:spPr>
          <a:xfrm>
            <a:off x="2210430" y="1090741"/>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OPEN( )</a:t>
            </a:r>
            <a:endParaRPr b="0" i="0" sz="1400" u="none" cap="none" strike="noStrike">
              <a:solidFill>
                <a:srgbClr val="000000"/>
              </a:solidFill>
              <a:latin typeface="Arial"/>
              <a:ea typeface="Arial"/>
              <a:cs typeface="Arial"/>
              <a:sym typeface="Arial"/>
            </a:endParaRPr>
          </a:p>
        </p:txBody>
      </p:sp>
      <p:sp>
        <p:nvSpPr>
          <p:cNvPr id="324" name="Google Shape;324;g35c3d30e88a_1_993"/>
          <p:cNvSpPr txBox="1"/>
          <p:nvPr/>
        </p:nvSpPr>
        <p:spPr>
          <a:xfrm>
            <a:off x="9740673" y="1090741"/>
            <a:ext cx="46197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CLOSE( )</a:t>
            </a:r>
            <a:endParaRPr b="0" i="0" sz="1400" u="none" cap="none" strike="noStrike">
              <a:solidFill>
                <a:srgbClr val="000000"/>
              </a:solidFill>
              <a:latin typeface="Arial"/>
              <a:ea typeface="Arial"/>
              <a:cs typeface="Arial"/>
              <a:sym typeface="Arial"/>
            </a:endParaRPr>
          </a:p>
        </p:txBody>
      </p:sp>
      <p:sp>
        <p:nvSpPr>
          <p:cNvPr id="325" name="Google Shape;325;g35c3d30e88a_1_993"/>
          <p:cNvSpPr txBox="1"/>
          <p:nvPr/>
        </p:nvSpPr>
        <p:spPr>
          <a:xfrm>
            <a:off x="9433339" y="3382693"/>
            <a:ext cx="70569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Se utiliza para cerrar un archivo abierto, liberan do los recursos asociados. Una vez que un archivo ya no es necesario, se debe cerrar para liberar recursos del sistema.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Su sintaxis 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close(</a:t>
            </a: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donde: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c3d30e88a_1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c3d30e88a_1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c3d30e88a_1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c3d30e88a_1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c3d30e88a_1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c3d30e88a_1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c3d30e88a_1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c3d30e88a_1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c3d30e88a_1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1: INTRODUCCION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9" name="Shape 329"/>
        <p:cNvGrpSpPr/>
        <p:nvPr/>
      </p:nvGrpSpPr>
      <p:grpSpPr>
        <a:xfrm>
          <a:off x="0" y="0"/>
          <a:ext cx="0" cy="0"/>
          <a:chOff x="0" y="0"/>
          <a:chExt cx="0" cy="0"/>
        </a:xfrm>
      </p:grpSpPr>
      <p:grpSp>
        <p:nvGrpSpPr>
          <p:cNvPr id="330" name="Google Shape;330;g35c3d30e88a_1_1012"/>
          <p:cNvGrpSpPr/>
          <p:nvPr/>
        </p:nvGrpSpPr>
        <p:grpSpPr>
          <a:xfrm>
            <a:off x="1333164" y="3109227"/>
            <a:ext cx="7636325" cy="6462100"/>
            <a:chOff x="0" y="-19050"/>
            <a:chExt cx="2011200" cy="1701941"/>
          </a:xfrm>
        </p:grpSpPr>
        <p:sp>
          <p:nvSpPr>
            <p:cNvPr id="331" name="Google Shape;331;g35c3d30e88a_1_1012"/>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35c3d30e88a_1_1012"/>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g35c3d30e88a_1_1012"/>
          <p:cNvGrpSpPr/>
          <p:nvPr/>
        </p:nvGrpSpPr>
        <p:grpSpPr>
          <a:xfrm>
            <a:off x="9319114" y="3109227"/>
            <a:ext cx="7636325" cy="6462100"/>
            <a:chOff x="0" y="-19050"/>
            <a:chExt cx="2011200" cy="1701941"/>
          </a:xfrm>
        </p:grpSpPr>
        <p:sp>
          <p:nvSpPr>
            <p:cNvPr id="334" name="Google Shape;334;g35c3d30e88a_1_1012"/>
            <p:cNvSpPr/>
            <p:nvPr/>
          </p:nvSpPr>
          <p:spPr>
            <a:xfrm>
              <a:off x="0" y="0"/>
              <a:ext cx="2011054" cy="1682891"/>
            </a:xfrm>
            <a:custGeom>
              <a:rect b="b" l="l" r="r" t="t"/>
              <a:pathLst>
                <a:path extrusionOk="0" h="1682891" w="2011054">
                  <a:moveTo>
                    <a:pt x="51709" y="0"/>
                  </a:moveTo>
                  <a:lnTo>
                    <a:pt x="1959345" y="0"/>
                  </a:lnTo>
                  <a:cubicBezTo>
                    <a:pt x="1987903" y="0"/>
                    <a:pt x="2011054" y="23151"/>
                    <a:pt x="2011054" y="51709"/>
                  </a:cubicBezTo>
                  <a:lnTo>
                    <a:pt x="2011054" y="1631181"/>
                  </a:lnTo>
                  <a:cubicBezTo>
                    <a:pt x="2011054" y="1659740"/>
                    <a:pt x="1987903" y="1682891"/>
                    <a:pt x="1959345" y="1682891"/>
                  </a:cubicBezTo>
                  <a:lnTo>
                    <a:pt x="51709" y="1682891"/>
                  </a:lnTo>
                  <a:cubicBezTo>
                    <a:pt x="23151" y="1682891"/>
                    <a:pt x="0" y="1659740"/>
                    <a:pt x="0" y="1631181"/>
                  </a:cubicBezTo>
                  <a:lnTo>
                    <a:pt x="0" y="51709"/>
                  </a:lnTo>
                  <a:cubicBezTo>
                    <a:pt x="0" y="23151"/>
                    <a:pt x="23151" y="0"/>
                    <a:pt x="5170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35c3d30e88a_1_1012"/>
            <p:cNvSpPr txBox="1"/>
            <p:nvPr/>
          </p:nvSpPr>
          <p:spPr>
            <a:xfrm>
              <a:off x="0" y="-19050"/>
              <a:ext cx="2011200" cy="170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g35c3d30e88a_1_1012"/>
          <p:cNvSpPr/>
          <p:nvPr/>
        </p:nvSpPr>
        <p:spPr>
          <a:xfrm>
            <a:off x="6291513" y="846522"/>
            <a:ext cx="2006513" cy="1881106"/>
          </a:xfrm>
          <a:custGeom>
            <a:rect b="b" l="l" r="r" t="t"/>
            <a:pathLst>
              <a:path extrusionOk="0" h="1881106" w="2006513">
                <a:moveTo>
                  <a:pt x="0" y="0"/>
                </a:moveTo>
                <a:lnTo>
                  <a:pt x="2006513" y="0"/>
                </a:lnTo>
                <a:lnTo>
                  <a:pt x="2006513" y="1881106"/>
                </a:lnTo>
                <a:lnTo>
                  <a:pt x="0" y="1881106"/>
                </a:lnTo>
                <a:lnTo>
                  <a:pt x="0" y="0"/>
                </a:lnTo>
                <a:close/>
              </a:path>
            </a:pathLst>
          </a:custGeom>
          <a:blipFill rotWithShape="1">
            <a:blip r:embed="rId3">
              <a:alphaModFix/>
            </a:blip>
            <a:stretch>
              <a:fillRect b="0" l="0" r="0" t="0"/>
            </a:stretch>
          </a:blipFill>
          <a:ln>
            <a:noFill/>
          </a:ln>
        </p:spPr>
      </p:sp>
      <p:sp>
        <p:nvSpPr>
          <p:cNvPr id="337" name="Google Shape;337;g35c3d30e88a_1_1012"/>
          <p:cNvSpPr/>
          <p:nvPr/>
        </p:nvSpPr>
        <p:spPr>
          <a:xfrm>
            <a:off x="14578633" y="715716"/>
            <a:ext cx="1998086" cy="2142719"/>
          </a:xfrm>
          <a:custGeom>
            <a:rect b="b" l="l" r="r" t="t"/>
            <a:pathLst>
              <a:path extrusionOk="0" h="2142719" w="1998086">
                <a:moveTo>
                  <a:pt x="0" y="0"/>
                </a:moveTo>
                <a:lnTo>
                  <a:pt x="1998086" y="0"/>
                </a:lnTo>
                <a:lnTo>
                  <a:pt x="1998086" y="2142719"/>
                </a:lnTo>
                <a:lnTo>
                  <a:pt x="0" y="2142719"/>
                </a:lnTo>
                <a:lnTo>
                  <a:pt x="0" y="0"/>
                </a:lnTo>
                <a:close/>
              </a:path>
            </a:pathLst>
          </a:custGeom>
          <a:blipFill rotWithShape="1">
            <a:blip r:embed="rId4">
              <a:alphaModFix/>
            </a:blip>
            <a:stretch>
              <a:fillRect b="0" l="0" r="0" t="0"/>
            </a:stretch>
          </a:blipFill>
          <a:ln>
            <a:noFill/>
          </a:ln>
        </p:spPr>
      </p:sp>
      <p:sp>
        <p:nvSpPr>
          <p:cNvPr id="338" name="Google Shape;338;g35c3d30e88a_1_1012"/>
          <p:cNvSpPr txBox="1"/>
          <p:nvPr/>
        </p:nvSpPr>
        <p:spPr>
          <a:xfrm>
            <a:off x="1622503" y="3475741"/>
            <a:ext cx="7056900" cy="69396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Permite que un programa lea datos de un archivo abierto. Su sintaxis 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Clr>
                <a:srgbClr val="000000"/>
              </a:buClr>
              <a:buSzPts val="2199"/>
              <a:buFont typeface="Arial"/>
              <a:buNone/>
            </a:pPr>
            <a:r>
              <a:rPr b="0" i="0" lang="en-US" sz="2199" u="none" cap="none" strike="noStrike">
                <a:solidFill>
                  <a:srgbClr val="B084CC"/>
                </a:solidFill>
                <a:latin typeface="Montserrat"/>
                <a:ea typeface="Montserrat"/>
                <a:cs typeface="Montserrat"/>
                <a:sym typeface="Montserrat"/>
              </a:rPr>
              <a:t>number </a:t>
            </a:r>
            <a:r>
              <a:rPr b="0" i="0" lang="en-US" sz="2199" u="none" cap="none" strike="noStrike">
                <a:solidFill>
                  <a:srgbClr val="FFFFFF"/>
                </a:solidFill>
                <a:latin typeface="Montserrat"/>
                <a:ea typeface="Montserrat"/>
                <a:cs typeface="Montserrat"/>
                <a:sym typeface="Montserrat"/>
              </a:rPr>
              <a:t>= read (</a:t>
            </a: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donde: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ACFDDB"/>
              </a:buClr>
              <a:buSzPts val="2199"/>
              <a:buFont typeface="Arial"/>
              <a:buChar char="•"/>
            </a:pP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dirección del buffer donde se van a colocar los datos leídos</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 número de bytes que el usuario quiere leer</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number</a:t>
            </a:r>
            <a:r>
              <a:rPr b="0" i="0" lang="en-US" sz="2199" u="none" cap="none" strike="noStrike">
                <a:solidFill>
                  <a:srgbClr val="FFFFFF"/>
                </a:solidFill>
                <a:latin typeface="Montserrat"/>
                <a:ea typeface="Montserrat"/>
                <a:cs typeface="Montserrat"/>
                <a:sym typeface="Montserrat"/>
              </a:rPr>
              <a:t>: número de bytes leídos si es positivo en caso contrario la ejecución no ha sido correcta</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
        <p:nvSpPr>
          <p:cNvPr id="339" name="Google Shape;339;g35c3d30e88a_1_1012"/>
          <p:cNvSpPr txBox="1"/>
          <p:nvPr/>
        </p:nvSpPr>
        <p:spPr>
          <a:xfrm>
            <a:off x="2004024" y="1246847"/>
            <a:ext cx="41934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READ( )</a:t>
            </a:r>
            <a:endParaRPr b="0" i="0" sz="1400" u="none" cap="none" strike="noStrike">
              <a:solidFill>
                <a:srgbClr val="000000"/>
              </a:solidFill>
              <a:latin typeface="Arial"/>
              <a:ea typeface="Arial"/>
              <a:cs typeface="Arial"/>
              <a:sym typeface="Arial"/>
            </a:endParaRPr>
          </a:p>
        </p:txBody>
      </p:sp>
      <p:sp>
        <p:nvSpPr>
          <p:cNvPr id="340" name="Google Shape;340;g35c3d30e88a_1_1012"/>
          <p:cNvSpPr txBox="1"/>
          <p:nvPr/>
        </p:nvSpPr>
        <p:spPr>
          <a:xfrm>
            <a:off x="9697231" y="1183790"/>
            <a:ext cx="46197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WRITE( )</a:t>
            </a:r>
            <a:endParaRPr b="0" i="0" sz="1400" u="none" cap="none" strike="noStrike">
              <a:solidFill>
                <a:srgbClr val="000000"/>
              </a:solidFill>
              <a:latin typeface="Arial"/>
              <a:ea typeface="Arial"/>
              <a:cs typeface="Arial"/>
              <a:sym typeface="Arial"/>
            </a:endParaRPr>
          </a:p>
        </p:txBody>
      </p:sp>
      <p:sp>
        <p:nvSpPr>
          <p:cNvPr id="341" name="Google Shape;341;g35c3d30e88a_1_1012"/>
          <p:cNvSpPr txBox="1"/>
          <p:nvPr/>
        </p:nvSpPr>
        <p:spPr>
          <a:xfrm>
            <a:off x="9608453" y="3475741"/>
            <a:ext cx="70569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Permite que un programa escriba datos en un archivo abierto. La sintaxis es: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Clr>
                <a:srgbClr val="000000"/>
              </a:buClr>
              <a:buSzPts val="2199"/>
              <a:buFont typeface="Arial"/>
              <a:buNone/>
            </a:pPr>
            <a:r>
              <a:rPr b="0" i="0" lang="en-US" sz="2199" u="none" cap="none" strike="noStrike">
                <a:solidFill>
                  <a:srgbClr val="B084CC"/>
                </a:solidFill>
                <a:latin typeface="Montserrat"/>
                <a:ea typeface="Montserrat"/>
                <a:cs typeface="Montserrat"/>
                <a:sym typeface="Montserrat"/>
              </a:rPr>
              <a:t>number </a:t>
            </a:r>
            <a:r>
              <a:rPr b="0" i="0" lang="en-US" sz="2199" u="none" cap="none" strike="noStrike">
                <a:solidFill>
                  <a:srgbClr val="FFFFFF"/>
                </a:solidFill>
                <a:latin typeface="Montserrat"/>
                <a:ea typeface="Montserrat"/>
                <a:cs typeface="Montserrat"/>
                <a:sym typeface="Montserrat"/>
              </a:rPr>
              <a:t>= write (</a:t>
            </a: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donde: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5CD9C1"/>
              </a:buClr>
              <a:buSzPts val="2199"/>
              <a:buFont typeface="Arial"/>
              <a:buChar char="•"/>
            </a:pPr>
            <a:r>
              <a:rPr b="0" i="0" lang="en-US" sz="2199" u="none" cap="none" strike="noStrike">
                <a:solidFill>
                  <a:srgbClr val="5CD9C1"/>
                </a:solidFill>
                <a:latin typeface="Montserrat"/>
                <a:ea typeface="Montserrat"/>
                <a:cs typeface="Montserrat"/>
                <a:sym typeface="Montserrat"/>
              </a:rPr>
              <a:t>fd</a:t>
            </a:r>
            <a:r>
              <a:rPr b="0" i="0" lang="en-US" sz="2199" u="none" cap="none" strike="noStrike">
                <a:solidFill>
                  <a:srgbClr val="FFFFFF"/>
                </a:solidFill>
                <a:latin typeface="Montserrat"/>
                <a:ea typeface="Montserrat"/>
                <a:cs typeface="Montserrat"/>
                <a:sym typeface="Montserrat"/>
              </a:rPr>
              <a:t>: descriptor de archivo que devuelve la llamada open</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ACFDDB"/>
              </a:buClr>
              <a:buSzPts val="2199"/>
              <a:buFont typeface="Arial"/>
              <a:buChar char="•"/>
            </a:pPr>
            <a:r>
              <a:rPr b="0" i="0" lang="en-US" sz="2199" u="none" cap="none" strike="noStrike">
                <a:solidFill>
                  <a:srgbClr val="ACFDDB"/>
                </a:solidFill>
                <a:latin typeface="Montserrat"/>
                <a:ea typeface="Montserrat"/>
                <a:cs typeface="Montserrat"/>
                <a:sym typeface="Montserrat"/>
              </a:rPr>
              <a:t>buffer</a:t>
            </a:r>
            <a:r>
              <a:rPr b="0" i="0" lang="en-US" sz="2199" u="none" cap="none" strike="noStrike">
                <a:solidFill>
                  <a:srgbClr val="FFFFFF"/>
                </a:solidFill>
                <a:latin typeface="Montserrat"/>
                <a:ea typeface="Montserrat"/>
                <a:cs typeface="Montserrat"/>
                <a:sym typeface="Montserrat"/>
              </a:rPr>
              <a:t>: dirección del buffer donde se encuentran los datos a escribir</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count</a:t>
            </a:r>
            <a:r>
              <a:rPr b="0" i="0" lang="en-US" sz="2199" u="none" cap="none" strike="noStrike">
                <a:solidFill>
                  <a:srgbClr val="FFFFFF"/>
                </a:solidFill>
                <a:latin typeface="Montserrat"/>
                <a:ea typeface="Montserrat"/>
                <a:cs typeface="Montserrat"/>
                <a:sym typeface="Montserrat"/>
              </a:rPr>
              <a:t>: número de bytes que el usuario quiere escribir</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B084CC"/>
              </a:buClr>
              <a:buSzPts val="2199"/>
              <a:buFont typeface="Arial"/>
              <a:buChar char="•"/>
            </a:pPr>
            <a:r>
              <a:rPr b="0" i="0" lang="en-US" sz="2199" u="none" cap="none" strike="noStrike">
                <a:solidFill>
                  <a:srgbClr val="B084CC"/>
                </a:solidFill>
                <a:latin typeface="Montserrat"/>
                <a:ea typeface="Montserrat"/>
                <a:cs typeface="Montserrat"/>
                <a:sym typeface="Montserrat"/>
              </a:rPr>
              <a:t>number</a:t>
            </a:r>
            <a:r>
              <a:rPr b="0" i="0" lang="en-US" sz="2199" u="none" cap="none" strike="noStrike">
                <a:solidFill>
                  <a:srgbClr val="FFFFFF"/>
                </a:solidFill>
                <a:latin typeface="Montserrat"/>
                <a:ea typeface="Montserrat"/>
                <a:cs typeface="Montserrat"/>
                <a:sym typeface="Montserrat"/>
              </a:rPr>
              <a:t>: número de bytes escritos si es positivo en caso contrario la ejecución no ha sido correcta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5" name="Shape 345"/>
        <p:cNvGrpSpPr/>
        <p:nvPr/>
      </p:nvGrpSpPr>
      <p:grpSpPr>
        <a:xfrm>
          <a:off x="0" y="0"/>
          <a:ext cx="0" cy="0"/>
          <a:chOff x="0" y="0"/>
          <a:chExt cx="0" cy="0"/>
        </a:xfrm>
      </p:grpSpPr>
      <p:grpSp>
        <p:nvGrpSpPr>
          <p:cNvPr id="346" name="Google Shape;346;g35c3d30e88a_1_888"/>
          <p:cNvGrpSpPr/>
          <p:nvPr/>
        </p:nvGrpSpPr>
        <p:grpSpPr>
          <a:xfrm>
            <a:off x="1203703" y="3417211"/>
            <a:ext cx="5817546" cy="5565496"/>
            <a:chOff x="0" y="-19050"/>
            <a:chExt cx="1532183" cy="1465800"/>
          </a:xfrm>
        </p:grpSpPr>
        <p:sp>
          <p:nvSpPr>
            <p:cNvPr id="347" name="Google Shape;347;g35c3d30e88a_1_888"/>
            <p:cNvSpPr/>
            <p:nvPr/>
          </p:nvSpPr>
          <p:spPr>
            <a:xfrm>
              <a:off x="0" y="0"/>
              <a:ext cx="1532183" cy="1446651"/>
            </a:xfrm>
            <a:custGeom>
              <a:rect b="b" l="l" r="r" t="t"/>
              <a:pathLst>
                <a:path extrusionOk="0" h="1446651" w="1532183">
                  <a:moveTo>
                    <a:pt x="67871" y="0"/>
                  </a:moveTo>
                  <a:lnTo>
                    <a:pt x="1464312" y="0"/>
                  </a:lnTo>
                  <a:cubicBezTo>
                    <a:pt x="1482313" y="0"/>
                    <a:pt x="1499576" y="7151"/>
                    <a:pt x="1512304" y="19879"/>
                  </a:cubicBezTo>
                  <a:cubicBezTo>
                    <a:pt x="1525032" y="32607"/>
                    <a:pt x="1532183" y="49870"/>
                    <a:pt x="1532183" y="67871"/>
                  </a:cubicBezTo>
                  <a:lnTo>
                    <a:pt x="1532183" y="1378781"/>
                  </a:lnTo>
                  <a:cubicBezTo>
                    <a:pt x="1532183" y="1396781"/>
                    <a:pt x="1525032" y="1414044"/>
                    <a:pt x="1512304" y="1426772"/>
                  </a:cubicBezTo>
                  <a:cubicBezTo>
                    <a:pt x="1499576" y="1439501"/>
                    <a:pt x="1482313" y="1446651"/>
                    <a:pt x="1464312" y="1446651"/>
                  </a:cubicBezTo>
                  <a:lnTo>
                    <a:pt x="67871" y="1446651"/>
                  </a:lnTo>
                  <a:cubicBezTo>
                    <a:pt x="49870" y="1446651"/>
                    <a:pt x="32607" y="1439501"/>
                    <a:pt x="19879" y="1426772"/>
                  </a:cubicBezTo>
                  <a:cubicBezTo>
                    <a:pt x="7151" y="1414044"/>
                    <a:pt x="0" y="1396781"/>
                    <a:pt x="0" y="1378781"/>
                  </a:cubicBezTo>
                  <a:lnTo>
                    <a:pt x="0" y="67871"/>
                  </a:lnTo>
                  <a:cubicBezTo>
                    <a:pt x="0" y="49870"/>
                    <a:pt x="7151" y="32607"/>
                    <a:pt x="19879" y="19879"/>
                  </a:cubicBezTo>
                  <a:cubicBezTo>
                    <a:pt x="32607" y="7151"/>
                    <a:pt x="49870" y="0"/>
                    <a:pt x="67871"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5c3d30e88a_1_888"/>
            <p:cNvSpPr txBox="1"/>
            <p:nvPr/>
          </p:nvSpPr>
          <p:spPr>
            <a:xfrm>
              <a:off x="0" y="-19050"/>
              <a:ext cx="1532100" cy="14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g35c3d30e88a_1_888"/>
          <p:cNvGrpSpPr/>
          <p:nvPr/>
        </p:nvGrpSpPr>
        <p:grpSpPr>
          <a:xfrm>
            <a:off x="7367854" y="3417211"/>
            <a:ext cx="9716506" cy="5565496"/>
            <a:chOff x="0" y="-19050"/>
            <a:chExt cx="2559063" cy="1465800"/>
          </a:xfrm>
        </p:grpSpPr>
        <p:sp>
          <p:nvSpPr>
            <p:cNvPr id="350" name="Google Shape;350;g35c3d30e88a_1_888"/>
            <p:cNvSpPr/>
            <p:nvPr/>
          </p:nvSpPr>
          <p:spPr>
            <a:xfrm>
              <a:off x="0" y="0"/>
              <a:ext cx="2559063" cy="1446651"/>
            </a:xfrm>
            <a:custGeom>
              <a:rect b="b" l="l" r="r" t="t"/>
              <a:pathLst>
                <a:path extrusionOk="0" h="1446651" w="2559063">
                  <a:moveTo>
                    <a:pt x="40636" y="0"/>
                  </a:moveTo>
                  <a:lnTo>
                    <a:pt x="2518427" y="0"/>
                  </a:lnTo>
                  <a:cubicBezTo>
                    <a:pt x="2529205" y="0"/>
                    <a:pt x="2539541" y="4281"/>
                    <a:pt x="2547161" y="11902"/>
                  </a:cubicBezTo>
                  <a:cubicBezTo>
                    <a:pt x="2554782" y="19523"/>
                    <a:pt x="2559063" y="29859"/>
                    <a:pt x="2559063" y="40636"/>
                  </a:cubicBezTo>
                  <a:lnTo>
                    <a:pt x="2559063" y="1406015"/>
                  </a:lnTo>
                  <a:cubicBezTo>
                    <a:pt x="2559063" y="1416793"/>
                    <a:pt x="2554782" y="1427128"/>
                    <a:pt x="2547161" y="1434749"/>
                  </a:cubicBezTo>
                  <a:cubicBezTo>
                    <a:pt x="2539541" y="1442370"/>
                    <a:pt x="2529205" y="1446651"/>
                    <a:pt x="2518427" y="1446651"/>
                  </a:cubicBezTo>
                  <a:lnTo>
                    <a:pt x="40636" y="1446651"/>
                  </a:lnTo>
                  <a:cubicBezTo>
                    <a:pt x="29859" y="1446651"/>
                    <a:pt x="19523" y="1442370"/>
                    <a:pt x="11902" y="1434749"/>
                  </a:cubicBezTo>
                  <a:cubicBezTo>
                    <a:pt x="4281" y="1427128"/>
                    <a:pt x="0" y="1416793"/>
                    <a:pt x="0" y="1406015"/>
                  </a:cubicBezTo>
                  <a:lnTo>
                    <a:pt x="0" y="40636"/>
                  </a:lnTo>
                  <a:cubicBezTo>
                    <a:pt x="0" y="29859"/>
                    <a:pt x="4281" y="19523"/>
                    <a:pt x="11902" y="11902"/>
                  </a:cubicBezTo>
                  <a:cubicBezTo>
                    <a:pt x="19523" y="4281"/>
                    <a:pt x="29859" y="0"/>
                    <a:pt x="4063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5c3d30e88a_1_888"/>
            <p:cNvSpPr txBox="1"/>
            <p:nvPr/>
          </p:nvSpPr>
          <p:spPr>
            <a:xfrm>
              <a:off x="0" y="-19050"/>
              <a:ext cx="2559000" cy="14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2" name="Google Shape;352;g35c3d30e88a_1_888"/>
          <p:cNvSpPr/>
          <p:nvPr/>
        </p:nvSpPr>
        <p:spPr>
          <a:xfrm>
            <a:off x="11251074" y="1304704"/>
            <a:ext cx="1763679" cy="1763679"/>
          </a:xfrm>
          <a:custGeom>
            <a:rect b="b" l="l" r="r" t="t"/>
            <a:pathLst>
              <a:path extrusionOk="0" h="1763679" w="1763679">
                <a:moveTo>
                  <a:pt x="0" y="0"/>
                </a:moveTo>
                <a:lnTo>
                  <a:pt x="1763679" y="0"/>
                </a:lnTo>
                <a:lnTo>
                  <a:pt x="1763679" y="1763679"/>
                </a:lnTo>
                <a:lnTo>
                  <a:pt x="0" y="1763679"/>
                </a:lnTo>
                <a:lnTo>
                  <a:pt x="0" y="0"/>
                </a:lnTo>
                <a:close/>
              </a:path>
            </a:pathLst>
          </a:custGeom>
          <a:blipFill rotWithShape="1">
            <a:blip r:embed="rId3">
              <a:alphaModFix/>
            </a:blip>
            <a:stretch>
              <a:fillRect b="0" l="0" r="0" t="0"/>
            </a:stretch>
          </a:blipFill>
          <a:ln>
            <a:noFill/>
          </a:ln>
        </p:spPr>
      </p:sp>
      <p:sp>
        <p:nvSpPr>
          <p:cNvPr id="353" name="Google Shape;353;g35c3d30e88a_1_888"/>
          <p:cNvSpPr/>
          <p:nvPr/>
        </p:nvSpPr>
        <p:spPr>
          <a:xfrm>
            <a:off x="7829377" y="4037570"/>
            <a:ext cx="8793397" cy="4396698"/>
          </a:xfrm>
          <a:custGeom>
            <a:rect b="b" l="l" r="r" t="t"/>
            <a:pathLst>
              <a:path extrusionOk="0" h="4396698" w="8793397">
                <a:moveTo>
                  <a:pt x="0" y="0"/>
                </a:moveTo>
                <a:lnTo>
                  <a:pt x="8793397" y="0"/>
                </a:lnTo>
                <a:lnTo>
                  <a:pt x="8793397" y="4396698"/>
                </a:lnTo>
                <a:lnTo>
                  <a:pt x="0" y="4396698"/>
                </a:lnTo>
                <a:lnTo>
                  <a:pt x="0" y="0"/>
                </a:lnTo>
                <a:close/>
              </a:path>
            </a:pathLst>
          </a:custGeom>
          <a:blipFill rotWithShape="1">
            <a:blip r:embed="rId4">
              <a:alphaModFix/>
            </a:blip>
            <a:stretch>
              <a:fillRect b="0" l="0" r="0" t="0"/>
            </a:stretch>
          </a:blipFill>
          <a:ln>
            <a:noFill/>
          </a:ln>
        </p:spPr>
      </p:sp>
      <p:sp>
        <p:nvSpPr>
          <p:cNvPr id="354" name="Google Shape;354;g35c3d30e88a_1_888"/>
          <p:cNvSpPr txBox="1"/>
          <p:nvPr/>
        </p:nvSpPr>
        <p:spPr>
          <a:xfrm>
            <a:off x="5061367" y="1840293"/>
            <a:ext cx="58521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SHMGET( )</a:t>
            </a:r>
            <a:endParaRPr b="0" i="0" sz="1400" u="none" cap="none" strike="noStrike">
              <a:solidFill>
                <a:srgbClr val="000000"/>
              </a:solidFill>
              <a:latin typeface="Arial"/>
              <a:ea typeface="Arial"/>
              <a:cs typeface="Arial"/>
              <a:sym typeface="Arial"/>
            </a:endParaRPr>
          </a:p>
        </p:txBody>
      </p:sp>
      <p:sp>
        <p:nvSpPr>
          <p:cNvPr id="355" name="Google Shape;355;g35c3d30e88a_1_888"/>
          <p:cNvSpPr txBox="1"/>
          <p:nvPr/>
        </p:nvSpPr>
        <p:spPr>
          <a:xfrm>
            <a:off x="1680191" y="3878164"/>
            <a:ext cx="47883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 una llamada al sistema que se utiliza para obtener un segmento de memoria compartida.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memoria compartida es un mecanismo que permite que múltiples procesos compartan una región de memoria, lo cual es particularmente útil para la comunicación entre procesos (IPC).</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9" name="Shape 359"/>
        <p:cNvGrpSpPr/>
        <p:nvPr/>
      </p:nvGrpSpPr>
      <p:grpSpPr>
        <a:xfrm>
          <a:off x="0" y="0"/>
          <a:ext cx="0" cy="0"/>
          <a:chOff x="0" y="0"/>
          <a:chExt cx="0" cy="0"/>
        </a:xfrm>
      </p:grpSpPr>
      <p:grpSp>
        <p:nvGrpSpPr>
          <p:cNvPr id="360" name="Google Shape;360;g35c3d30e88a_1_901"/>
          <p:cNvGrpSpPr/>
          <p:nvPr/>
        </p:nvGrpSpPr>
        <p:grpSpPr>
          <a:xfrm>
            <a:off x="1203703" y="3588409"/>
            <a:ext cx="7156777" cy="5860515"/>
            <a:chOff x="0" y="-19050"/>
            <a:chExt cx="1884900" cy="1543500"/>
          </a:xfrm>
        </p:grpSpPr>
        <p:sp>
          <p:nvSpPr>
            <p:cNvPr id="361" name="Google Shape;361;g35c3d30e88a_1_901"/>
            <p:cNvSpPr/>
            <p:nvPr/>
          </p:nvSpPr>
          <p:spPr>
            <a:xfrm>
              <a:off x="0" y="0"/>
              <a:ext cx="1884881" cy="1524354"/>
            </a:xfrm>
            <a:custGeom>
              <a:rect b="b" l="l" r="r" t="t"/>
              <a:pathLst>
                <a:path extrusionOk="0" h="1524354" w="1884881">
                  <a:moveTo>
                    <a:pt x="55171" y="0"/>
                  </a:moveTo>
                  <a:lnTo>
                    <a:pt x="1829710" y="0"/>
                  </a:lnTo>
                  <a:cubicBezTo>
                    <a:pt x="1860180" y="0"/>
                    <a:pt x="1884881" y="24701"/>
                    <a:pt x="1884881" y="55171"/>
                  </a:cubicBezTo>
                  <a:lnTo>
                    <a:pt x="1884881" y="1469183"/>
                  </a:lnTo>
                  <a:cubicBezTo>
                    <a:pt x="1884881" y="1499653"/>
                    <a:pt x="1860180" y="1524354"/>
                    <a:pt x="1829710" y="1524354"/>
                  </a:cubicBezTo>
                  <a:lnTo>
                    <a:pt x="55171" y="1524354"/>
                  </a:lnTo>
                  <a:cubicBezTo>
                    <a:pt x="24701" y="1524354"/>
                    <a:pt x="0" y="1499653"/>
                    <a:pt x="0" y="1469183"/>
                  </a:cubicBezTo>
                  <a:lnTo>
                    <a:pt x="0" y="55171"/>
                  </a:lnTo>
                  <a:cubicBezTo>
                    <a:pt x="0" y="24701"/>
                    <a:pt x="24701" y="0"/>
                    <a:pt x="55171"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35c3d30e88a_1_901"/>
            <p:cNvSpPr txBox="1"/>
            <p:nvPr/>
          </p:nvSpPr>
          <p:spPr>
            <a:xfrm>
              <a:off x="0" y="-19050"/>
              <a:ext cx="1884900" cy="154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g35c3d30e88a_1_901"/>
          <p:cNvGrpSpPr/>
          <p:nvPr/>
        </p:nvGrpSpPr>
        <p:grpSpPr>
          <a:xfrm>
            <a:off x="8657036" y="3588409"/>
            <a:ext cx="8427318" cy="5860515"/>
            <a:chOff x="0" y="-19050"/>
            <a:chExt cx="2219526" cy="1543500"/>
          </a:xfrm>
        </p:grpSpPr>
        <p:sp>
          <p:nvSpPr>
            <p:cNvPr id="364" name="Google Shape;364;g35c3d30e88a_1_901"/>
            <p:cNvSpPr/>
            <p:nvPr/>
          </p:nvSpPr>
          <p:spPr>
            <a:xfrm>
              <a:off x="0" y="0"/>
              <a:ext cx="2219526" cy="1524354"/>
            </a:xfrm>
            <a:custGeom>
              <a:rect b="b" l="l" r="r" t="t"/>
              <a:pathLst>
                <a:path extrusionOk="0" h="1524354" w="2219526">
                  <a:moveTo>
                    <a:pt x="46852" y="0"/>
                  </a:moveTo>
                  <a:lnTo>
                    <a:pt x="2172673" y="0"/>
                  </a:lnTo>
                  <a:cubicBezTo>
                    <a:pt x="2185099" y="0"/>
                    <a:pt x="2197016" y="4936"/>
                    <a:pt x="2205803" y="13723"/>
                  </a:cubicBezTo>
                  <a:cubicBezTo>
                    <a:pt x="2214589" y="22509"/>
                    <a:pt x="2219526" y="34426"/>
                    <a:pt x="2219526" y="46852"/>
                  </a:cubicBezTo>
                  <a:lnTo>
                    <a:pt x="2219526" y="1477501"/>
                  </a:lnTo>
                  <a:cubicBezTo>
                    <a:pt x="2219526" y="1489927"/>
                    <a:pt x="2214589" y="1501844"/>
                    <a:pt x="2205803" y="1510631"/>
                  </a:cubicBezTo>
                  <a:cubicBezTo>
                    <a:pt x="2197016" y="1519417"/>
                    <a:pt x="2185099" y="1524354"/>
                    <a:pt x="2172673" y="1524354"/>
                  </a:cubicBezTo>
                  <a:lnTo>
                    <a:pt x="46852" y="1524354"/>
                  </a:lnTo>
                  <a:cubicBezTo>
                    <a:pt x="34426" y="1524354"/>
                    <a:pt x="22509" y="1519417"/>
                    <a:pt x="13723" y="1510631"/>
                  </a:cubicBezTo>
                  <a:cubicBezTo>
                    <a:pt x="4936" y="1501844"/>
                    <a:pt x="0" y="1489927"/>
                    <a:pt x="0" y="1477501"/>
                  </a:cubicBezTo>
                  <a:lnTo>
                    <a:pt x="0" y="46852"/>
                  </a:lnTo>
                  <a:cubicBezTo>
                    <a:pt x="0" y="34426"/>
                    <a:pt x="4936" y="22509"/>
                    <a:pt x="13723" y="13723"/>
                  </a:cubicBezTo>
                  <a:cubicBezTo>
                    <a:pt x="22509" y="4936"/>
                    <a:pt x="34426" y="0"/>
                    <a:pt x="46852"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35c3d30e88a_1_901"/>
            <p:cNvSpPr txBox="1"/>
            <p:nvPr/>
          </p:nvSpPr>
          <p:spPr>
            <a:xfrm>
              <a:off x="0" y="-19050"/>
              <a:ext cx="2219400" cy="154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6" name="Google Shape;366;g35c3d30e88a_1_901"/>
          <p:cNvSpPr/>
          <p:nvPr/>
        </p:nvSpPr>
        <p:spPr>
          <a:xfrm rot="823435">
            <a:off x="10873753" y="1017581"/>
            <a:ext cx="1753110" cy="2021406"/>
          </a:xfrm>
          <a:custGeom>
            <a:rect b="b" l="l" r="r" t="t"/>
            <a:pathLst>
              <a:path extrusionOk="0" h="2019224" w="1751218">
                <a:moveTo>
                  <a:pt x="0" y="0"/>
                </a:moveTo>
                <a:lnTo>
                  <a:pt x="1751218" y="0"/>
                </a:lnTo>
                <a:lnTo>
                  <a:pt x="1751218" y="2019225"/>
                </a:lnTo>
                <a:lnTo>
                  <a:pt x="0" y="2019225"/>
                </a:lnTo>
                <a:lnTo>
                  <a:pt x="0" y="0"/>
                </a:lnTo>
                <a:close/>
              </a:path>
            </a:pathLst>
          </a:custGeom>
          <a:blipFill rotWithShape="1">
            <a:blip r:embed="rId3">
              <a:alphaModFix/>
            </a:blip>
            <a:stretch>
              <a:fillRect b="0" l="0" r="0" t="0"/>
            </a:stretch>
          </a:blipFill>
          <a:ln>
            <a:noFill/>
          </a:ln>
        </p:spPr>
      </p:sp>
      <p:sp>
        <p:nvSpPr>
          <p:cNvPr id="367" name="Google Shape;367;g35c3d30e88a_1_901"/>
          <p:cNvSpPr/>
          <p:nvPr/>
        </p:nvSpPr>
        <p:spPr>
          <a:xfrm>
            <a:off x="9200405" y="4107299"/>
            <a:ext cx="7278307" cy="4894662"/>
          </a:xfrm>
          <a:custGeom>
            <a:rect b="b" l="l" r="r" t="t"/>
            <a:pathLst>
              <a:path extrusionOk="0" h="4894662" w="7278307">
                <a:moveTo>
                  <a:pt x="0" y="0"/>
                </a:moveTo>
                <a:lnTo>
                  <a:pt x="7278307" y="0"/>
                </a:lnTo>
                <a:lnTo>
                  <a:pt x="7278307" y="4894662"/>
                </a:lnTo>
                <a:lnTo>
                  <a:pt x="0" y="4894662"/>
                </a:lnTo>
                <a:lnTo>
                  <a:pt x="0" y="0"/>
                </a:lnTo>
                <a:close/>
              </a:path>
            </a:pathLst>
          </a:custGeom>
          <a:blipFill rotWithShape="1">
            <a:blip r:embed="rId4">
              <a:alphaModFix/>
            </a:blip>
            <a:stretch>
              <a:fillRect b="0" l="0" r="0" t="0"/>
            </a:stretch>
          </a:blipFill>
          <a:ln>
            <a:noFill/>
          </a:ln>
        </p:spPr>
      </p:sp>
      <p:sp>
        <p:nvSpPr>
          <p:cNvPr id="368" name="Google Shape;368;g35c3d30e88a_1_901"/>
          <p:cNvSpPr txBox="1"/>
          <p:nvPr/>
        </p:nvSpPr>
        <p:spPr>
          <a:xfrm>
            <a:off x="5448442" y="1596421"/>
            <a:ext cx="5000100" cy="1231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MMAP( )</a:t>
            </a:r>
            <a:endParaRPr b="0" i="0" sz="1400" u="none" cap="none" strike="noStrike">
              <a:solidFill>
                <a:srgbClr val="000000"/>
              </a:solidFill>
              <a:latin typeface="Arial"/>
              <a:ea typeface="Arial"/>
              <a:cs typeface="Arial"/>
              <a:sym typeface="Arial"/>
            </a:endParaRPr>
          </a:p>
        </p:txBody>
      </p:sp>
      <p:sp>
        <p:nvSpPr>
          <p:cNvPr id="369" name="Google Shape;369;g35c3d30e88a_1_901"/>
          <p:cNvSpPr txBox="1"/>
          <p:nvPr/>
        </p:nvSpPr>
        <p:spPr>
          <a:xfrm>
            <a:off x="1664973" y="4173431"/>
            <a:ext cx="6173100" cy="60594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 una llamada que proporciona una forma para que los procesos asigne archivos o dispositivos a la memoria.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Permite establecer un mapeo entre una región del espacio de direcciones virtuales del proceso y un objeto externo como un archivo, un dispositivo o un segmento de memoria anónimo. Este mapeo permite que el proceso lea o escriba en la región de la memoria como si fuera una matriz, y los cambios podrían afectar el objeto subyacente.</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3" name="Shape 373"/>
        <p:cNvGrpSpPr/>
        <p:nvPr/>
      </p:nvGrpSpPr>
      <p:grpSpPr>
        <a:xfrm>
          <a:off x="0" y="0"/>
          <a:ext cx="0" cy="0"/>
          <a:chOff x="0" y="0"/>
          <a:chExt cx="0" cy="0"/>
        </a:xfrm>
      </p:grpSpPr>
      <p:grpSp>
        <p:nvGrpSpPr>
          <p:cNvPr id="374" name="Google Shape;374;g35c3d30e88a_1_587"/>
          <p:cNvGrpSpPr/>
          <p:nvPr/>
        </p:nvGrpSpPr>
        <p:grpSpPr>
          <a:xfrm>
            <a:off x="783317" y="125238"/>
            <a:ext cx="13879572" cy="3570012"/>
            <a:chOff x="0" y="-19050"/>
            <a:chExt cx="3655501" cy="940244"/>
          </a:xfrm>
        </p:grpSpPr>
        <p:sp>
          <p:nvSpPr>
            <p:cNvPr id="375" name="Google Shape;375;g35c3d30e88a_1_587"/>
            <p:cNvSpPr/>
            <p:nvPr/>
          </p:nvSpPr>
          <p:spPr>
            <a:xfrm>
              <a:off x="0" y="0"/>
              <a:ext cx="3655501" cy="921194"/>
            </a:xfrm>
            <a:custGeom>
              <a:rect b="b" l="l" r="r" t="t"/>
              <a:pathLst>
                <a:path extrusionOk="0" h="921194" w="3655501">
                  <a:moveTo>
                    <a:pt x="28448" y="0"/>
                  </a:moveTo>
                  <a:lnTo>
                    <a:pt x="3627053" y="0"/>
                  </a:lnTo>
                  <a:cubicBezTo>
                    <a:pt x="3634598" y="0"/>
                    <a:pt x="3641834" y="2997"/>
                    <a:pt x="3647169" y="8332"/>
                  </a:cubicBezTo>
                  <a:cubicBezTo>
                    <a:pt x="3652504" y="13667"/>
                    <a:pt x="3655501" y="20903"/>
                    <a:pt x="3655501" y="28448"/>
                  </a:cubicBezTo>
                  <a:lnTo>
                    <a:pt x="3655501" y="892747"/>
                  </a:lnTo>
                  <a:cubicBezTo>
                    <a:pt x="3655501" y="900292"/>
                    <a:pt x="3652504" y="907527"/>
                    <a:pt x="3647169" y="912862"/>
                  </a:cubicBezTo>
                  <a:cubicBezTo>
                    <a:pt x="3641834" y="918197"/>
                    <a:pt x="3634598" y="921194"/>
                    <a:pt x="3627053" y="921194"/>
                  </a:cubicBezTo>
                  <a:lnTo>
                    <a:pt x="28448" y="921194"/>
                  </a:lnTo>
                  <a:cubicBezTo>
                    <a:pt x="20903" y="921194"/>
                    <a:pt x="13667" y="918197"/>
                    <a:pt x="8332" y="912862"/>
                  </a:cubicBezTo>
                  <a:cubicBezTo>
                    <a:pt x="2997" y="907527"/>
                    <a:pt x="0" y="900292"/>
                    <a:pt x="0" y="892747"/>
                  </a:cubicBezTo>
                  <a:lnTo>
                    <a:pt x="0" y="28448"/>
                  </a:lnTo>
                  <a:cubicBezTo>
                    <a:pt x="0" y="20903"/>
                    <a:pt x="2997" y="13667"/>
                    <a:pt x="8332" y="8332"/>
                  </a:cubicBezTo>
                  <a:cubicBezTo>
                    <a:pt x="13667" y="2997"/>
                    <a:pt x="20903" y="0"/>
                    <a:pt x="284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35c3d30e88a_1_587"/>
            <p:cNvSpPr txBox="1"/>
            <p:nvPr/>
          </p:nvSpPr>
          <p:spPr>
            <a:xfrm>
              <a:off x="0" y="-19050"/>
              <a:ext cx="3655500" cy="94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g35c3d30e88a_1_587"/>
          <p:cNvGrpSpPr/>
          <p:nvPr/>
        </p:nvGrpSpPr>
        <p:grpSpPr>
          <a:xfrm>
            <a:off x="906625" y="3945073"/>
            <a:ext cx="16721548" cy="6218612"/>
            <a:chOff x="0" y="-19050"/>
            <a:chExt cx="4404000" cy="1228562"/>
          </a:xfrm>
        </p:grpSpPr>
        <p:sp>
          <p:nvSpPr>
            <p:cNvPr id="378" name="Google Shape;378;g35c3d30e88a_1_587"/>
            <p:cNvSpPr/>
            <p:nvPr/>
          </p:nvSpPr>
          <p:spPr>
            <a:xfrm>
              <a:off x="0" y="0"/>
              <a:ext cx="4403982" cy="1209512"/>
            </a:xfrm>
            <a:custGeom>
              <a:rect b="b" l="l" r="r" t="t"/>
              <a:pathLst>
                <a:path extrusionOk="0" h="1209512" w="4403982">
                  <a:moveTo>
                    <a:pt x="23613" y="0"/>
                  </a:moveTo>
                  <a:lnTo>
                    <a:pt x="4380369" y="0"/>
                  </a:lnTo>
                  <a:cubicBezTo>
                    <a:pt x="4393410" y="0"/>
                    <a:pt x="4403982" y="10572"/>
                    <a:pt x="4403982" y="23613"/>
                  </a:cubicBezTo>
                  <a:lnTo>
                    <a:pt x="4403982" y="1185900"/>
                  </a:lnTo>
                  <a:cubicBezTo>
                    <a:pt x="4403982" y="1198941"/>
                    <a:pt x="4393410" y="1209512"/>
                    <a:pt x="4380369" y="1209512"/>
                  </a:cubicBezTo>
                  <a:lnTo>
                    <a:pt x="23613" y="1209512"/>
                  </a:lnTo>
                  <a:cubicBezTo>
                    <a:pt x="10572" y="1209512"/>
                    <a:pt x="0" y="1198941"/>
                    <a:pt x="0" y="1185900"/>
                  </a:cubicBezTo>
                  <a:lnTo>
                    <a:pt x="0" y="23613"/>
                  </a:lnTo>
                  <a:cubicBezTo>
                    <a:pt x="0" y="10572"/>
                    <a:pt x="10572" y="0"/>
                    <a:pt x="23613"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35c3d30e88a_1_587"/>
            <p:cNvSpPr txBox="1"/>
            <p:nvPr/>
          </p:nvSpPr>
          <p:spPr>
            <a:xfrm>
              <a:off x="0" y="-19050"/>
              <a:ext cx="4404000" cy="1228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0" name="Google Shape;380;g35c3d30e88a_1_587"/>
          <p:cNvSpPr/>
          <p:nvPr/>
        </p:nvSpPr>
        <p:spPr>
          <a:xfrm rot="1517095">
            <a:off x="14870341" y="1457543"/>
            <a:ext cx="2588738" cy="2588738"/>
          </a:xfrm>
          <a:custGeom>
            <a:rect b="b" l="l" r="r" t="t"/>
            <a:pathLst>
              <a:path extrusionOk="0" h="2586435" w="2586435">
                <a:moveTo>
                  <a:pt x="0" y="0"/>
                </a:moveTo>
                <a:lnTo>
                  <a:pt x="2586435" y="0"/>
                </a:lnTo>
                <a:lnTo>
                  <a:pt x="2586435" y="2586435"/>
                </a:lnTo>
                <a:lnTo>
                  <a:pt x="0" y="2586435"/>
                </a:lnTo>
                <a:lnTo>
                  <a:pt x="0" y="0"/>
                </a:lnTo>
                <a:close/>
              </a:path>
            </a:pathLst>
          </a:custGeom>
          <a:blipFill rotWithShape="1">
            <a:blip r:embed="rId3">
              <a:alphaModFix/>
            </a:blip>
            <a:stretch>
              <a:fillRect b="0" l="0" r="0" t="0"/>
            </a:stretch>
          </a:blipFill>
          <a:ln>
            <a:noFill/>
          </a:ln>
        </p:spPr>
      </p:sp>
      <p:sp>
        <p:nvSpPr>
          <p:cNvPr id="381" name="Google Shape;381;g35c3d30e88a_1_587"/>
          <p:cNvSpPr txBox="1"/>
          <p:nvPr/>
        </p:nvSpPr>
        <p:spPr>
          <a:xfrm>
            <a:off x="1048883" y="656343"/>
            <a:ext cx="13371300" cy="34188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Hay 6 formas de realizar una llamada al sistema exec:</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FF66C4"/>
                </a:solidFill>
                <a:latin typeface="Montserrat"/>
                <a:ea typeface="Montserrat"/>
                <a:cs typeface="Montserrat"/>
                <a:sym typeface="Montserrat"/>
              </a:rPr>
              <a:t>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execlp (</a:t>
            </a:r>
            <a:r>
              <a:rPr b="0" i="0" lang="en-US" sz="2199" u="none" cap="none" strike="noStrike">
                <a:solidFill>
                  <a:srgbClr val="0CC0DF"/>
                </a:solidFill>
                <a:latin typeface="Montserrat"/>
                <a:ea typeface="Montserrat"/>
                <a:cs typeface="Montserrat"/>
                <a:sym typeface="Montserrat"/>
              </a:rPr>
              <a:t>char *file</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FF66C4"/>
                </a:solidFill>
                <a:latin typeface="Montserrat"/>
                <a:ea typeface="Montserrat"/>
                <a:cs typeface="Montserrat"/>
                <a:sym typeface="Montserrat"/>
              </a:rPr>
              <a:t>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execle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a:t>
            </a:r>
            <a:r>
              <a:rPr b="0" i="0" lang="en-US" sz="2199" u="none" cap="none" strike="noStrike">
                <a:solidFill>
                  <a:srgbClr val="FF66C4"/>
                </a:solidFill>
                <a:latin typeface="Montserrat"/>
                <a:ea typeface="Montserrat"/>
                <a:cs typeface="Montserrat"/>
                <a:sym typeface="Montserrat"/>
              </a:rPr>
              <a:t> char *arg0</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38B6FF"/>
                </a:solidFill>
                <a:latin typeface="Montserrat"/>
                <a:ea typeface="Montserrat"/>
                <a:cs typeface="Montserrat"/>
                <a:sym typeface="Montserrat"/>
              </a:rPr>
              <a:t>char *arg1, . . . ,char *argN</a:t>
            </a:r>
            <a:r>
              <a:rPr b="0" i="0" lang="en-US" sz="2199" u="none" cap="none" strike="noStrike">
                <a:solidFill>
                  <a:srgbClr val="FFFFFF"/>
                </a:solidFill>
                <a:latin typeface="Montserrat"/>
                <a:ea typeface="Montserrat"/>
                <a:cs typeface="Montserrat"/>
                <a:sym typeface="Montserrat"/>
              </a:rPr>
              <a:t>, char *null,</a:t>
            </a:r>
            <a:r>
              <a:rPr b="0" i="0" lang="en-US" sz="2199" u="none" cap="none" strike="noStrike">
                <a:solidFill>
                  <a:srgbClr val="5271FF"/>
                </a:solidFill>
                <a:latin typeface="Montserrat"/>
                <a:ea typeface="Montserrat"/>
                <a:cs typeface="Montserrat"/>
                <a:sym typeface="Montserrat"/>
              </a:rPr>
              <a:t> char *envp[]</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8C52FF"/>
                </a:solidFill>
                <a:latin typeface="Montserrat"/>
                <a:ea typeface="Montserrat"/>
                <a:cs typeface="Montserrat"/>
                <a:sym typeface="Montserrat"/>
              </a:rPr>
              <a:t>char *argv[]</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execvp (</a:t>
            </a:r>
            <a:r>
              <a:rPr b="0" i="0" lang="en-US" sz="2199" u="none" cap="none" strike="noStrike">
                <a:solidFill>
                  <a:srgbClr val="0CC0DF"/>
                </a:solidFill>
                <a:latin typeface="Montserrat"/>
                <a:ea typeface="Montserrat"/>
                <a:cs typeface="Montserrat"/>
                <a:sym typeface="Montserrat"/>
              </a:rPr>
              <a:t>char *file</a:t>
            </a:r>
            <a:r>
              <a:rPr b="0" i="0" lang="en-US" sz="2199" u="none" cap="none" strike="noStrike">
                <a:solidFill>
                  <a:srgbClr val="FFFFFF"/>
                </a:solidFill>
                <a:latin typeface="Montserrat"/>
                <a:ea typeface="Montserrat"/>
                <a:cs typeface="Montserrat"/>
                <a:sym typeface="Montserrat"/>
              </a:rPr>
              <a:t>,</a:t>
            </a:r>
            <a:r>
              <a:rPr b="0" i="0" lang="en-US" sz="2199" u="none" cap="none" strike="noStrike">
                <a:solidFill>
                  <a:srgbClr val="8C52FF"/>
                </a:solidFill>
                <a:latin typeface="Montserrat"/>
                <a:ea typeface="Montserrat"/>
                <a:cs typeface="Montserrat"/>
                <a:sym typeface="Montserrat"/>
              </a:rPr>
              <a:t> char *argv[]</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FFFF"/>
              </a:buClr>
              <a:buSzPts val="2199"/>
              <a:buFont typeface="Arial"/>
              <a:buChar char="•"/>
            </a:pPr>
            <a:r>
              <a:rPr b="0" i="0" lang="en-US" sz="2199" u="none" cap="none" strike="noStrike">
                <a:solidFill>
                  <a:srgbClr val="FFFFFF"/>
                </a:solidFill>
                <a:latin typeface="Montserrat"/>
                <a:ea typeface="Montserrat"/>
                <a:cs typeface="Montserrat"/>
                <a:sym typeface="Montserrat"/>
              </a:rPr>
              <a:t>int execve (</a:t>
            </a:r>
            <a:r>
              <a:rPr b="0" i="0" lang="en-US" sz="2199" u="none" cap="none" strike="noStrike">
                <a:solidFill>
                  <a:srgbClr val="FF3131"/>
                </a:solidFill>
                <a:latin typeface="Montserrat"/>
                <a:ea typeface="Montserrat"/>
                <a:cs typeface="Montserrat"/>
                <a:sym typeface="Montserrat"/>
              </a:rPr>
              <a:t>char *path</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8C52FF"/>
                </a:solidFill>
                <a:latin typeface="Montserrat"/>
                <a:ea typeface="Montserrat"/>
                <a:cs typeface="Montserrat"/>
                <a:sym typeface="Montserrat"/>
              </a:rPr>
              <a:t>char *argv[]</a:t>
            </a:r>
            <a:r>
              <a:rPr b="0" i="0" lang="en-US" sz="2199" u="none" cap="none" strike="noStrike">
                <a:solidFill>
                  <a:srgbClr val="FFFFFF"/>
                </a:solidFill>
                <a:latin typeface="Montserrat"/>
                <a:ea typeface="Montserrat"/>
                <a:cs typeface="Montserrat"/>
                <a:sym typeface="Montserrat"/>
              </a:rPr>
              <a:t>, </a:t>
            </a:r>
            <a:r>
              <a:rPr b="0" i="0" lang="en-US" sz="2199" u="none" cap="none" strike="noStrike">
                <a:solidFill>
                  <a:srgbClr val="5271FF"/>
                </a:solidFill>
                <a:latin typeface="Montserrat"/>
                <a:ea typeface="Montserrat"/>
                <a:cs typeface="Montserrat"/>
                <a:sym typeface="Montserrat"/>
              </a:rPr>
              <a:t>char *envp[]</a:t>
            </a:r>
            <a:r>
              <a:rPr b="0" i="0" lang="en-US" sz="2199"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
        <p:nvSpPr>
          <p:cNvPr id="382" name="Google Shape;382;g35c3d30e88a_1_587"/>
          <p:cNvSpPr txBox="1"/>
          <p:nvPr/>
        </p:nvSpPr>
        <p:spPr>
          <a:xfrm>
            <a:off x="1195000" y="4075150"/>
            <a:ext cx="16243500" cy="6499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Donde:</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3131"/>
              </a:buClr>
              <a:buSzPts val="2199"/>
              <a:buFont typeface="Arial"/>
              <a:buChar char="•"/>
            </a:pPr>
            <a:r>
              <a:rPr b="0" i="0" lang="en-US" sz="2199" u="none" cap="none" strike="noStrike">
                <a:solidFill>
                  <a:srgbClr val="FF3131"/>
                </a:solidFill>
                <a:latin typeface="Montserrat"/>
                <a:ea typeface="Montserrat"/>
                <a:cs typeface="Montserrat"/>
                <a:sym typeface="Montserrat"/>
              </a:rPr>
              <a:t>path </a:t>
            </a:r>
            <a:r>
              <a:rPr b="0" i="0" lang="en-US" sz="2199" u="none" cap="none" strike="noStrike">
                <a:solidFill>
                  <a:srgbClr val="FFFFFF"/>
                </a:solidFill>
                <a:latin typeface="Montserrat"/>
                <a:ea typeface="Montserrat"/>
                <a:cs typeface="Montserrat"/>
                <a:sym typeface="Montserrat"/>
              </a:rPr>
              <a:t>= ruta del ejecutable del nuevo programa a ejecutar.</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0CC0DF"/>
              </a:buClr>
              <a:buSzPts val="2199"/>
              <a:buFont typeface="Arial"/>
              <a:buChar char="•"/>
            </a:pPr>
            <a:r>
              <a:rPr b="0" i="0" lang="en-US" sz="2199" u="none" cap="none" strike="noStrike">
                <a:solidFill>
                  <a:srgbClr val="0CC0DF"/>
                </a:solidFill>
                <a:latin typeface="Montserrat"/>
                <a:ea typeface="Montserrat"/>
                <a:cs typeface="Montserrat"/>
                <a:sym typeface="Montserrat"/>
              </a:rPr>
              <a:t>file </a:t>
            </a:r>
            <a:r>
              <a:rPr b="0" i="0" lang="en-US" sz="2199" u="none" cap="none" strike="noStrike">
                <a:solidFill>
                  <a:srgbClr val="FFFFFF"/>
                </a:solidFill>
                <a:latin typeface="Montserrat"/>
                <a:ea typeface="Montserrat"/>
                <a:cs typeface="Montserrat"/>
                <a:sym typeface="Montserrat"/>
              </a:rPr>
              <a:t>= nombre del nuevo programa a ejecutar. </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FF66C4"/>
              </a:buClr>
              <a:buSzPts val="2199"/>
              <a:buFont typeface="Arial"/>
              <a:buChar char="•"/>
            </a:pPr>
            <a:r>
              <a:rPr b="0" i="0" lang="en-US" sz="2199" u="none" cap="none" strike="noStrike">
                <a:solidFill>
                  <a:srgbClr val="FF66C4"/>
                </a:solidFill>
                <a:latin typeface="Montserrat"/>
                <a:ea typeface="Montserrat"/>
                <a:cs typeface="Montserrat"/>
                <a:sym typeface="Montserrat"/>
              </a:rPr>
              <a:t>arg0 </a:t>
            </a:r>
            <a:r>
              <a:rPr b="0" i="0" lang="en-US" sz="2199" u="none" cap="none" strike="noStrike">
                <a:solidFill>
                  <a:srgbClr val="FFFFFF"/>
                </a:solidFill>
                <a:latin typeface="Montserrat"/>
                <a:ea typeface="Montserrat"/>
                <a:cs typeface="Montserrat"/>
                <a:sym typeface="Montserrat"/>
              </a:rPr>
              <a:t>= primer argumento del programa. Por convención suele asignarse el nombre del programa sin la trayectoria. </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43A1E0"/>
              </a:buClr>
              <a:buSzPts val="2199"/>
              <a:buFont typeface="Arial"/>
              <a:buChar char="•"/>
            </a:pPr>
            <a:r>
              <a:rPr b="0" i="0" lang="en-US" sz="2199" u="none" cap="none" strike="noStrike">
                <a:solidFill>
                  <a:srgbClr val="43A1E0"/>
                </a:solidFill>
                <a:latin typeface="Montserrat"/>
                <a:ea typeface="Montserrat"/>
                <a:cs typeface="Montserrat"/>
                <a:sym typeface="Montserrat"/>
              </a:rPr>
              <a:t>arg1 ... argN</a:t>
            </a:r>
            <a:r>
              <a:rPr b="0" i="0" lang="en-US" sz="2199" u="none" cap="none" strike="noStrike">
                <a:solidFill>
                  <a:srgbClr val="FFFFFF"/>
                </a:solidFill>
                <a:latin typeface="Montserrat"/>
                <a:ea typeface="Montserrat"/>
                <a:cs typeface="Montserrat"/>
                <a:sym typeface="Montserrat"/>
              </a:rPr>
              <a:t> = Conjunto de parámetros que recibe el programa para su ejecución. </a:t>
            </a:r>
            <a:endParaRPr b="0" i="0" sz="1400" u="none" cap="none" strike="noStrike">
              <a:solidFill>
                <a:srgbClr val="000000"/>
              </a:solidFill>
              <a:latin typeface="Arial"/>
              <a:ea typeface="Arial"/>
              <a:cs typeface="Arial"/>
              <a:sym typeface="Arial"/>
            </a:endParaRPr>
          </a:p>
          <a:p>
            <a:pPr indent="-237489" lvl="1" marL="474978" marR="0" rtl="0" algn="l">
              <a:lnSpc>
                <a:spcPct val="130013"/>
              </a:lnSpc>
              <a:spcBef>
                <a:spcPts val="0"/>
              </a:spcBef>
              <a:spcAft>
                <a:spcPts val="0"/>
              </a:spcAft>
              <a:buClr>
                <a:srgbClr val="8C52FF"/>
              </a:buClr>
              <a:buSzPts val="2199"/>
              <a:buFont typeface="Arial"/>
              <a:buChar char="•"/>
            </a:pPr>
            <a:r>
              <a:rPr b="0" i="0" lang="en-US" sz="2199" u="none" cap="none" strike="noStrike">
                <a:solidFill>
                  <a:srgbClr val="8C52FF"/>
                </a:solidFill>
                <a:latin typeface="Montserrat"/>
                <a:ea typeface="Montserrat"/>
                <a:cs typeface="Montserrat"/>
                <a:sym typeface="Montserrat"/>
              </a:rPr>
              <a:t>argv </a:t>
            </a:r>
            <a:r>
              <a:rPr b="0" i="0" lang="en-US" sz="2199" u="none" cap="none" strike="noStrike">
                <a:solidFill>
                  <a:srgbClr val="FFFFFF"/>
                </a:solidFill>
                <a:latin typeface="Montserrat"/>
                <a:ea typeface="Montserrat"/>
                <a:cs typeface="Montserrat"/>
                <a:sym typeface="Montserrat"/>
              </a:rPr>
              <a:t>= Matriz de punteros a cadenas de caracteres. Estas cadenas de caracteres constituyen la lista de argumentos disponibles para el nuevo programa. </a:t>
            </a:r>
            <a:endParaRPr b="0" i="0" sz="1400" u="none" cap="none" strike="noStrike">
              <a:solidFill>
                <a:srgbClr val="000000"/>
              </a:solidFill>
              <a:latin typeface="Arial"/>
              <a:ea typeface="Arial"/>
              <a:cs typeface="Arial"/>
              <a:sym typeface="Arial"/>
            </a:endParaRPr>
          </a:p>
          <a:p>
            <a:pPr indent="-237488" lvl="1" marL="474977" marR="0" rtl="0" algn="l">
              <a:lnSpc>
                <a:spcPct val="130013"/>
              </a:lnSpc>
              <a:spcBef>
                <a:spcPts val="0"/>
              </a:spcBef>
              <a:spcAft>
                <a:spcPts val="0"/>
              </a:spcAft>
              <a:buClr>
                <a:srgbClr val="5271FF"/>
              </a:buClr>
              <a:buSzPts val="2199"/>
              <a:buFont typeface="Arial"/>
              <a:buChar char="•"/>
            </a:pPr>
            <a:r>
              <a:rPr b="0" i="0" lang="en-US" sz="2199" u="none" cap="none" strike="noStrike">
                <a:solidFill>
                  <a:srgbClr val="5271FF"/>
                </a:solidFill>
                <a:latin typeface="Montserrat"/>
                <a:ea typeface="Montserrat"/>
                <a:cs typeface="Montserrat"/>
                <a:sym typeface="Montserrat"/>
              </a:rPr>
              <a:t>envp </a:t>
            </a:r>
            <a:r>
              <a:rPr b="0" i="0" lang="en-US" sz="2199" u="none" cap="none" strike="noStrike">
                <a:solidFill>
                  <a:srgbClr val="FFFFFF"/>
                </a:solidFill>
                <a:latin typeface="Montserrat"/>
                <a:ea typeface="Montserrat"/>
                <a:cs typeface="Montserrat"/>
                <a:sym typeface="Montserrat"/>
              </a:rPr>
              <a:t>= Matriz de punteros a cadenas de caracteres. Estas cadenas de caracteres constituyenelentorno de ejecución del nuevo programa.</a:t>
            </a:r>
            <a:endParaRPr b="0" i="0" sz="2199" u="none" cap="none" strike="noStrike">
              <a:solidFill>
                <a:srgbClr val="FFFFFF"/>
              </a:solidFill>
              <a:latin typeface="Montserrat"/>
              <a:ea typeface="Montserrat"/>
              <a:cs typeface="Montserrat"/>
              <a:sym typeface="Montserrat"/>
            </a:endParaRPr>
          </a:p>
          <a:p>
            <a:pPr indent="0" lvl="0" marL="457200" rtl="0" algn="l">
              <a:lnSpc>
                <a:spcPct val="130013"/>
              </a:lnSpc>
              <a:spcBef>
                <a:spcPts val="0"/>
              </a:spcBef>
              <a:spcAft>
                <a:spcPts val="0"/>
              </a:spcAft>
              <a:buNone/>
            </a:pPr>
            <a:r>
              <a:t/>
            </a:r>
            <a:endParaRPr sz="2199">
              <a:solidFill>
                <a:srgbClr val="FFFFFF"/>
              </a:solidFill>
              <a:latin typeface="Montserrat"/>
              <a:ea typeface="Montserrat"/>
              <a:cs typeface="Montserrat"/>
              <a:sym typeface="Montserrat"/>
            </a:endParaRPr>
          </a:p>
          <a:p>
            <a:pPr indent="0" lvl="0" marL="45720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char *args[] = {"ls", "-l", NULL};</a:t>
            </a:r>
            <a:endParaRPr sz="2199">
              <a:solidFill>
                <a:srgbClr val="FFFFFF"/>
              </a:solidFill>
              <a:latin typeface="Montserrat"/>
              <a:ea typeface="Montserrat"/>
              <a:cs typeface="Montserrat"/>
              <a:sym typeface="Montserrat"/>
            </a:endParaRPr>
          </a:p>
          <a:p>
            <a:pPr indent="0" lvl="0" marL="45720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char *env[] = {"HOME=/tmp", NULL};</a:t>
            </a:r>
            <a:endParaRPr sz="2199">
              <a:solidFill>
                <a:srgbClr val="FFFFFF"/>
              </a:solidFill>
              <a:latin typeface="Montserrat"/>
              <a:ea typeface="Montserrat"/>
              <a:cs typeface="Montserrat"/>
              <a:sym typeface="Montserrat"/>
            </a:endParaRPr>
          </a:p>
          <a:p>
            <a:pPr indent="0" lvl="0" marL="457200" rtl="0" algn="l">
              <a:lnSpc>
                <a:spcPct val="130013"/>
              </a:lnSpc>
              <a:spcBef>
                <a:spcPts val="0"/>
              </a:spcBef>
              <a:spcAft>
                <a:spcPts val="0"/>
              </a:spcAft>
              <a:buNone/>
            </a:pPr>
            <a:r>
              <a:rPr lang="en-US" sz="2199">
                <a:solidFill>
                  <a:srgbClr val="FFFFFF"/>
                </a:solidFill>
                <a:latin typeface="Montserrat"/>
                <a:ea typeface="Montserrat"/>
                <a:cs typeface="Montserrat"/>
                <a:sym typeface="Montserrat"/>
              </a:rPr>
              <a:t>execve("/bin/ls", args, env);</a:t>
            </a:r>
            <a:endParaRPr sz="2199">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t/>
            </a:r>
            <a:endParaRPr sz="2199">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6" name="Shape 386"/>
        <p:cNvGrpSpPr/>
        <p:nvPr/>
      </p:nvGrpSpPr>
      <p:grpSpPr>
        <a:xfrm>
          <a:off x="0" y="0"/>
          <a:ext cx="0" cy="0"/>
          <a:chOff x="0" y="0"/>
          <a:chExt cx="0" cy="0"/>
        </a:xfrm>
      </p:grpSpPr>
      <p:sp>
        <p:nvSpPr>
          <p:cNvPr id="387" name="Google Shape;387;p10"/>
          <p:cNvSpPr/>
          <p:nvPr/>
        </p:nvSpPr>
        <p:spPr>
          <a:xfrm rot="-1473672">
            <a:off x="8514703" y="-4062449"/>
            <a:ext cx="25064564" cy="17089476"/>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sp>
        <p:nvSpPr>
          <p:cNvPr id="388" name="Google Shape;388;p10"/>
          <p:cNvSpPr/>
          <p:nvPr/>
        </p:nvSpPr>
        <p:spPr>
          <a:xfrm>
            <a:off x="10635698" y="2000602"/>
            <a:ext cx="7103216" cy="4963372"/>
          </a:xfrm>
          <a:custGeom>
            <a:rect b="b" l="l" r="r" t="t"/>
            <a:pathLst>
              <a:path extrusionOk="0" h="4963372" w="7103216">
                <a:moveTo>
                  <a:pt x="0" y="0"/>
                </a:moveTo>
                <a:lnTo>
                  <a:pt x="7103216" y="0"/>
                </a:lnTo>
                <a:lnTo>
                  <a:pt x="7103216" y="4963373"/>
                </a:lnTo>
                <a:lnTo>
                  <a:pt x="0" y="4963373"/>
                </a:lnTo>
                <a:lnTo>
                  <a:pt x="0" y="0"/>
                </a:lnTo>
                <a:close/>
              </a:path>
            </a:pathLst>
          </a:custGeom>
          <a:blipFill rotWithShape="1">
            <a:blip r:embed="rId4">
              <a:alphaModFix/>
            </a:blip>
            <a:stretch>
              <a:fillRect b="0" l="0" r="0" t="0"/>
            </a:stretch>
          </a:blipFill>
          <a:ln cap="sq" cmpd="sng" w="38100">
            <a:solidFill>
              <a:srgbClr val="FFFFFF"/>
            </a:solidFill>
            <a:prstDash val="solid"/>
            <a:miter lim="8000"/>
            <a:headEnd len="sm" w="sm" type="none"/>
            <a:tailEnd len="sm" w="sm" type="none"/>
          </a:ln>
        </p:spPr>
      </p:sp>
      <p:sp>
        <p:nvSpPr>
          <p:cNvPr id="389" name="Google Shape;389;p10"/>
          <p:cNvSpPr txBox="1"/>
          <p:nvPr/>
        </p:nvSpPr>
        <p:spPr>
          <a:xfrm>
            <a:off x="1535678" y="1019175"/>
            <a:ext cx="8454402"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MODIFICANDO EL KERNEL</a:t>
            </a:r>
            <a:endParaRPr b="0" i="0" sz="1400" u="none" cap="none" strike="noStrike">
              <a:solidFill>
                <a:srgbClr val="000000"/>
              </a:solidFill>
              <a:latin typeface="Arial"/>
              <a:ea typeface="Arial"/>
              <a:cs typeface="Arial"/>
              <a:sym typeface="Arial"/>
            </a:endParaRPr>
          </a:p>
        </p:txBody>
      </p:sp>
      <p:grpSp>
        <p:nvGrpSpPr>
          <p:cNvPr id="390" name="Google Shape;390;p10"/>
          <p:cNvGrpSpPr/>
          <p:nvPr/>
        </p:nvGrpSpPr>
        <p:grpSpPr>
          <a:xfrm>
            <a:off x="1426120" y="2762781"/>
            <a:ext cx="8563960" cy="4201194"/>
            <a:chOff x="0" y="-28575"/>
            <a:chExt cx="2579868" cy="1265597"/>
          </a:xfrm>
        </p:grpSpPr>
        <p:sp>
          <p:nvSpPr>
            <p:cNvPr id="391" name="Google Shape;391;p10"/>
            <p:cNvSpPr/>
            <p:nvPr/>
          </p:nvSpPr>
          <p:spPr>
            <a:xfrm>
              <a:off x="0" y="0"/>
              <a:ext cx="2579868" cy="1237022"/>
            </a:xfrm>
            <a:custGeom>
              <a:rect b="b" l="l" r="r" t="t"/>
              <a:pathLst>
                <a:path extrusionOk="0" h="1237022" w="2579868">
                  <a:moveTo>
                    <a:pt x="46105" y="0"/>
                  </a:moveTo>
                  <a:lnTo>
                    <a:pt x="2533764" y="0"/>
                  </a:lnTo>
                  <a:cubicBezTo>
                    <a:pt x="2559227" y="0"/>
                    <a:pt x="2579868" y="20642"/>
                    <a:pt x="2579868" y="46105"/>
                  </a:cubicBezTo>
                  <a:lnTo>
                    <a:pt x="2579868" y="1190918"/>
                  </a:lnTo>
                  <a:cubicBezTo>
                    <a:pt x="2579868" y="1216381"/>
                    <a:pt x="2559227" y="1237022"/>
                    <a:pt x="2533764" y="1237022"/>
                  </a:cubicBezTo>
                  <a:lnTo>
                    <a:pt x="46105" y="1237022"/>
                  </a:lnTo>
                  <a:cubicBezTo>
                    <a:pt x="20642" y="1237022"/>
                    <a:pt x="0" y="1216381"/>
                    <a:pt x="0" y="1190918"/>
                  </a:cubicBezTo>
                  <a:lnTo>
                    <a:pt x="0" y="46105"/>
                  </a:lnTo>
                  <a:cubicBezTo>
                    <a:pt x="0" y="20642"/>
                    <a:pt x="20642" y="0"/>
                    <a:pt x="4610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
            <p:cNvSpPr txBox="1"/>
            <p:nvPr/>
          </p:nvSpPr>
          <p:spPr>
            <a:xfrm>
              <a:off x="0" y="-28575"/>
              <a:ext cx="2579868" cy="12655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3" name="Google Shape;393;p10"/>
          <p:cNvSpPr txBox="1"/>
          <p:nvPr/>
        </p:nvSpPr>
        <p:spPr>
          <a:xfrm>
            <a:off x="1670239" y="3231882"/>
            <a:ext cx="8045699" cy="3597161"/>
          </a:xfrm>
          <a:prstGeom prst="rect">
            <a:avLst/>
          </a:prstGeom>
          <a:noFill/>
          <a:ln>
            <a:noFill/>
          </a:ln>
        </p:spPr>
        <p:txBody>
          <a:bodyPr anchorCtr="0" anchor="t" bIns="0" lIns="0" spcFirstLastPara="1" rIns="0" wrap="square" tIns="0">
            <a:spAutoFit/>
          </a:bodyPr>
          <a:lstStyle/>
          <a:p>
            <a:pPr indent="0" lvl="0" marL="0" marR="0" rtl="0" algn="just">
              <a:lnSpc>
                <a:spcPct val="129989"/>
              </a:lnSpc>
              <a:spcBef>
                <a:spcPts val="0"/>
              </a:spcBef>
              <a:spcAft>
                <a:spcPts val="0"/>
              </a:spcAft>
              <a:buClr>
                <a:srgbClr val="000000"/>
              </a:buClr>
              <a:buSzPts val="1884"/>
              <a:buFont typeface="Arial"/>
              <a:buNone/>
            </a:pPr>
            <a:r>
              <a:rPr b="1" i="0" lang="en-US" sz="1884" u="none" cap="none" strike="noStrike">
                <a:solidFill>
                  <a:srgbClr val="FFFFFF"/>
                </a:solidFill>
                <a:latin typeface="Montserrat"/>
                <a:ea typeface="Montserrat"/>
                <a:cs typeface="Montserrat"/>
                <a:sym typeface="Montserrat"/>
              </a:rPr>
              <a:t>Obtener el Código Fuente del Kernel</a:t>
            </a:r>
            <a:endParaRPr b="0" i="0" sz="1400" u="none" cap="none" strike="noStrike">
              <a:solidFill>
                <a:srgbClr val="000000"/>
              </a:solidFill>
              <a:latin typeface="Arial"/>
              <a:ea typeface="Arial"/>
              <a:cs typeface="Arial"/>
              <a:sym typeface="Arial"/>
            </a:endParaRPr>
          </a:p>
          <a:p>
            <a:pPr indent="-203378" lvl="1" marL="406756" marR="0" rtl="0" algn="just">
              <a:lnSpc>
                <a:spcPct val="129989"/>
              </a:lnSpc>
              <a:spcBef>
                <a:spcPts val="0"/>
              </a:spcBef>
              <a:spcAft>
                <a:spcPts val="0"/>
              </a:spcAft>
              <a:buClr>
                <a:srgbClr val="FFFFFF"/>
              </a:buClr>
              <a:buSzPts val="1884"/>
              <a:buFont typeface="Arial"/>
              <a:buChar char="•"/>
            </a:pPr>
            <a:r>
              <a:rPr b="0" i="0" lang="en-US" sz="1884" u="none" cap="none" strike="noStrike">
                <a:solidFill>
                  <a:srgbClr val="FFFFFF"/>
                </a:solidFill>
                <a:latin typeface="Montserrat"/>
                <a:ea typeface="Montserrat"/>
                <a:cs typeface="Montserrat"/>
                <a:sym typeface="Montserrat"/>
              </a:rPr>
              <a:t>Comenzar descargando la versión más reciente del código fuente del kernel desde </a:t>
            </a:r>
            <a:r>
              <a:rPr b="1" i="1" lang="en-US" sz="1884" u="sng" cap="none" strike="noStrike">
                <a:solidFill>
                  <a:srgbClr val="ACFDDB"/>
                </a:solidFill>
                <a:latin typeface="Montserrat"/>
                <a:ea typeface="Montserrat"/>
                <a:cs typeface="Montserrat"/>
                <a:sym typeface="Montserrat"/>
                <a:hlinkClick r:id="rId5">
                  <a:extLst>
                    <a:ext uri="{A12FA001-AC4F-418D-AE19-62706E023703}">
                      <ahyp:hlinkClr val="tx"/>
                    </a:ext>
                  </a:extLst>
                </a:hlinkClick>
              </a:rPr>
              <a:t>kernel.org</a:t>
            </a:r>
            <a:r>
              <a:rPr b="0" i="0" lang="en-US" sz="1884" u="none" cap="none" strike="noStrike">
                <a:solidFill>
                  <a:srgbClr val="FFFFFF"/>
                </a:solidFill>
                <a:latin typeface="Montserrat"/>
                <a:ea typeface="Montserrat"/>
                <a:cs typeface="Montserrat"/>
                <a:sym typeface="Montserrat"/>
              </a:rPr>
              <a:t>. Esto se puede hacer mediante comandos de terminal o desde el navegador. Una vez descargado, se debe descomprimir el archivo para acceder a los archivos de código fuente.</a:t>
            </a:r>
            <a:endParaRPr b="0" i="0" sz="1400" u="none" cap="none" strike="noStrike">
              <a:solidFill>
                <a:srgbClr val="000000"/>
              </a:solidFill>
              <a:latin typeface="Arial"/>
              <a:ea typeface="Arial"/>
              <a:cs typeface="Arial"/>
              <a:sym typeface="Arial"/>
            </a:endParaRPr>
          </a:p>
          <a:p>
            <a:pPr indent="0" lvl="0" marL="0" marR="0" rtl="0" algn="just">
              <a:lnSpc>
                <a:spcPct val="129989"/>
              </a:lnSpc>
              <a:spcBef>
                <a:spcPts val="0"/>
              </a:spcBef>
              <a:spcAft>
                <a:spcPts val="0"/>
              </a:spcAft>
              <a:buClr>
                <a:srgbClr val="000000"/>
              </a:buClr>
              <a:buSzPts val="1884"/>
              <a:buFont typeface="Arial"/>
              <a:buNone/>
            </a:pPr>
            <a:r>
              <a:t/>
            </a:r>
            <a:endParaRPr b="0" i="0" sz="1884" u="none" cap="none" strike="noStrike">
              <a:solidFill>
                <a:srgbClr val="FFFFFF"/>
              </a:solidFill>
              <a:latin typeface="Montserrat"/>
              <a:ea typeface="Montserrat"/>
              <a:cs typeface="Montserrat"/>
              <a:sym typeface="Montserrat"/>
            </a:endParaRPr>
          </a:p>
          <a:p>
            <a:pPr indent="0" lvl="0" marL="0" marR="0" rtl="0" algn="just">
              <a:lnSpc>
                <a:spcPct val="129989"/>
              </a:lnSpc>
              <a:spcBef>
                <a:spcPts val="0"/>
              </a:spcBef>
              <a:spcAft>
                <a:spcPts val="0"/>
              </a:spcAft>
              <a:buClr>
                <a:srgbClr val="000000"/>
              </a:buClr>
              <a:buSzPts val="1884"/>
              <a:buFont typeface="Arial"/>
              <a:buNone/>
            </a:pPr>
            <a:r>
              <a:rPr b="1" i="0" lang="en-US" sz="1884" u="none" cap="none" strike="noStrike">
                <a:solidFill>
                  <a:srgbClr val="FFFFFF"/>
                </a:solidFill>
                <a:latin typeface="Montserrat"/>
                <a:ea typeface="Montserrat"/>
                <a:cs typeface="Montserrat"/>
                <a:sym typeface="Montserrat"/>
              </a:rPr>
              <a:t>Instalar Dependencias Necesarias:</a:t>
            </a:r>
            <a:endParaRPr b="0" i="0" sz="1400" u="none" cap="none" strike="noStrike">
              <a:solidFill>
                <a:srgbClr val="000000"/>
              </a:solidFill>
              <a:latin typeface="Arial"/>
              <a:ea typeface="Arial"/>
              <a:cs typeface="Arial"/>
              <a:sym typeface="Arial"/>
            </a:endParaRPr>
          </a:p>
          <a:p>
            <a:pPr indent="-203378" lvl="1" marL="406756" marR="0" rtl="0" algn="just">
              <a:lnSpc>
                <a:spcPct val="129989"/>
              </a:lnSpc>
              <a:spcBef>
                <a:spcPts val="0"/>
              </a:spcBef>
              <a:spcAft>
                <a:spcPts val="0"/>
              </a:spcAft>
              <a:buClr>
                <a:srgbClr val="FFFFFF"/>
              </a:buClr>
              <a:buSzPts val="1884"/>
              <a:buFont typeface="Arial"/>
              <a:buChar char="•"/>
            </a:pPr>
            <a:r>
              <a:rPr b="0" i="0" lang="en-US" sz="1884" u="none" cap="none" strike="noStrike">
                <a:solidFill>
                  <a:srgbClr val="FFFFFF"/>
                </a:solidFill>
                <a:latin typeface="Montserrat"/>
                <a:ea typeface="Montserrat"/>
                <a:cs typeface="Montserrat"/>
                <a:sym typeface="Montserrat"/>
              </a:rPr>
              <a:t>Antes de compilar el kernel, es esencial contar con todas las herramientas necesarias, incluyendo compiladores y bibliotecas</a:t>
            </a:r>
            <a:endParaRPr b="0" i="0" sz="1400" u="none" cap="none" strike="noStrike">
              <a:solidFill>
                <a:srgbClr val="000000"/>
              </a:solidFill>
              <a:latin typeface="Arial"/>
              <a:ea typeface="Arial"/>
              <a:cs typeface="Arial"/>
              <a:sym typeface="Arial"/>
            </a:endParaRPr>
          </a:p>
          <a:p>
            <a:pPr indent="0" lvl="0" marL="0" marR="0" rtl="0" algn="just">
              <a:lnSpc>
                <a:spcPct val="102388"/>
              </a:lnSpc>
              <a:spcBef>
                <a:spcPts val="0"/>
              </a:spcBef>
              <a:spcAft>
                <a:spcPts val="0"/>
              </a:spcAft>
              <a:buClr>
                <a:srgbClr val="000000"/>
              </a:buClr>
              <a:buSzPts val="1884"/>
              <a:buFont typeface="Arial"/>
              <a:buNone/>
            </a:pPr>
            <a:r>
              <a:t/>
            </a:r>
            <a:endParaRPr b="0" i="0" sz="1884" u="none" cap="none" strike="noStrike">
              <a:solidFill>
                <a:srgbClr val="FFFFFF"/>
              </a:solidFill>
              <a:latin typeface="Montserrat"/>
              <a:ea typeface="Montserrat"/>
              <a:cs typeface="Montserrat"/>
              <a:sym typeface="Montserrat"/>
            </a:endParaRPr>
          </a:p>
        </p:txBody>
      </p:sp>
      <p:grpSp>
        <p:nvGrpSpPr>
          <p:cNvPr id="394" name="Google Shape;394;p10"/>
          <p:cNvGrpSpPr/>
          <p:nvPr/>
        </p:nvGrpSpPr>
        <p:grpSpPr>
          <a:xfrm>
            <a:off x="1466369" y="7211738"/>
            <a:ext cx="9973061" cy="706174"/>
            <a:chOff x="0" y="-19050"/>
            <a:chExt cx="2832171" cy="200541"/>
          </a:xfrm>
        </p:grpSpPr>
        <p:sp>
          <p:nvSpPr>
            <p:cNvPr id="395" name="Google Shape;395;p10"/>
            <p:cNvSpPr/>
            <p:nvPr/>
          </p:nvSpPr>
          <p:spPr>
            <a:xfrm>
              <a:off x="0" y="0"/>
              <a:ext cx="2832171" cy="181491"/>
            </a:xfrm>
            <a:custGeom>
              <a:rect b="b" l="l" r="r" t="t"/>
              <a:pathLst>
                <a:path extrusionOk="0" h="181491" w="2832171">
                  <a:moveTo>
                    <a:pt x="17855" y="0"/>
                  </a:moveTo>
                  <a:lnTo>
                    <a:pt x="2814316" y="0"/>
                  </a:lnTo>
                  <a:cubicBezTo>
                    <a:pt x="2819052" y="0"/>
                    <a:pt x="2823593" y="1881"/>
                    <a:pt x="2826941" y="5229"/>
                  </a:cubicBezTo>
                  <a:cubicBezTo>
                    <a:pt x="2830290" y="8578"/>
                    <a:pt x="2832171" y="13119"/>
                    <a:pt x="2832171" y="17855"/>
                  </a:cubicBezTo>
                  <a:lnTo>
                    <a:pt x="2832171" y="163636"/>
                  </a:lnTo>
                  <a:cubicBezTo>
                    <a:pt x="2832171" y="168371"/>
                    <a:pt x="2830290" y="172913"/>
                    <a:pt x="2826941" y="176261"/>
                  </a:cubicBezTo>
                  <a:cubicBezTo>
                    <a:pt x="2823593" y="179610"/>
                    <a:pt x="2819052" y="181491"/>
                    <a:pt x="2814316" y="181491"/>
                  </a:cubicBezTo>
                  <a:lnTo>
                    <a:pt x="17855" y="181491"/>
                  </a:lnTo>
                  <a:cubicBezTo>
                    <a:pt x="13119" y="181491"/>
                    <a:pt x="8578" y="179610"/>
                    <a:pt x="5229" y="176261"/>
                  </a:cubicBezTo>
                  <a:cubicBezTo>
                    <a:pt x="1881" y="172913"/>
                    <a:pt x="0" y="168371"/>
                    <a:pt x="0" y="163636"/>
                  </a:cubicBezTo>
                  <a:lnTo>
                    <a:pt x="0" y="17855"/>
                  </a:lnTo>
                  <a:cubicBezTo>
                    <a:pt x="0" y="13119"/>
                    <a:pt x="1881" y="8578"/>
                    <a:pt x="5229" y="5229"/>
                  </a:cubicBezTo>
                  <a:cubicBezTo>
                    <a:pt x="8578" y="1881"/>
                    <a:pt x="13119" y="0"/>
                    <a:pt x="178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txBox="1"/>
            <p:nvPr/>
          </p:nvSpPr>
          <p:spPr>
            <a:xfrm>
              <a:off x="0" y="-19050"/>
              <a:ext cx="2832171" cy="200541"/>
            </a:xfrm>
            <a:prstGeom prst="rect">
              <a:avLst/>
            </a:prstGeom>
            <a:noFill/>
            <a:ln>
              <a:noFill/>
            </a:ln>
          </p:spPr>
          <p:txBody>
            <a:bodyPr anchorCtr="0" anchor="ctr" bIns="33825" lIns="33825" spcFirstLastPara="1" rIns="33825" wrap="square" tIns="338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10"/>
          <p:cNvSpPr/>
          <p:nvPr/>
        </p:nvSpPr>
        <p:spPr>
          <a:xfrm>
            <a:off x="1028700" y="7068750"/>
            <a:ext cx="3095934" cy="2743771"/>
          </a:xfrm>
          <a:custGeom>
            <a:rect b="b" l="l" r="r" t="t"/>
            <a:pathLst>
              <a:path extrusionOk="0" h="2743771" w="3095934">
                <a:moveTo>
                  <a:pt x="0" y="0"/>
                </a:moveTo>
                <a:lnTo>
                  <a:pt x="3095934" y="0"/>
                </a:lnTo>
                <a:lnTo>
                  <a:pt x="3095934" y="2743771"/>
                </a:lnTo>
                <a:lnTo>
                  <a:pt x="0" y="2743771"/>
                </a:lnTo>
                <a:lnTo>
                  <a:pt x="0" y="0"/>
                </a:lnTo>
                <a:close/>
              </a:path>
            </a:pathLst>
          </a:custGeom>
          <a:blipFill rotWithShape="1">
            <a:blip r:embed="rId6">
              <a:alphaModFix amt="94000"/>
            </a:blip>
            <a:stretch>
              <a:fillRect b="0" l="0" r="0" t="0"/>
            </a:stretch>
          </a:blipFill>
          <a:ln>
            <a:noFill/>
          </a:ln>
        </p:spPr>
      </p:sp>
      <p:grpSp>
        <p:nvGrpSpPr>
          <p:cNvPr id="398" name="Google Shape;398;p10"/>
          <p:cNvGrpSpPr/>
          <p:nvPr/>
        </p:nvGrpSpPr>
        <p:grpSpPr>
          <a:xfrm>
            <a:off x="1426120" y="7557785"/>
            <a:ext cx="10013310" cy="1998411"/>
            <a:chOff x="0" y="-19050"/>
            <a:chExt cx="2843601" cy="567513"/>
          </a:xfrm>
        </p:grpSpPr>
        <p:sp>
          <p:nvSpPr>
            <p:cNvPr id="399" name="Google Shape;399;p10"/>
            <p:cNvSpPr/>
            <p:nvPr/>
          </p:nvSpPr>
          <p:spPr>
            <a:xfrm>
              <a:off x="0" y="0"/>
              <a:ext cx="2843601" cy="548463"/>
            </a:xfrm>
            <a:custGeom>
              <a:rect b="b" l="l" r="r" t="t"/>
              <a:pathLst>
                <a:path extrusionOk="0" h="548463" w="2843601">
                  <a:moveTo>
                    <a:pt x="17783" y="0"/>
                  </a:moveTo>
                  <a:lnTo>
                    <a:pt x="2825818" y="0"/>
                  </a:lnTo>
                  <a:cubicBezTo>
                    <a:pt x="2835640" y="0"/>
                    <a:pt x="2843601" y="7962"/>
                    <a:pt x="2843601" y="17783"/>
                  </a:cubicBezTo>
                  <a:lnTo>
                    <a:pt x="2843601" y="530680"/>
                  </a:lnTo>
                  <a:cubicBezTo>
                    <a:pt x="2843601" y="540501"/>
                    <a:pt x="2835640" y="548463"/>
                    <a:pt x="2825818" y="548463"/>
                  </a:cubicBezTo>
                  <a:lnTo>
                    <a:pt x="17783" y="548463"/>
                  </a:lnTo>
                  <a:cubicBezTo>
                    <a:pt x="7962" y="548463"/>
                    <a:pt x="0" y="540501"/>
                    <a:pt x="0" y="530680"/>
                  </a:cubicBezTo>
                  <a:lnTo>
                    <a:pt x="0" y="17783"/>
                  </a:lnTo>
                  <a:cubicBezTo>
                    <a:pt x="0" y="7962"/>
                    <a:pt x="7962" y="0"/>
                    <a:pt x="177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txBox="1"/>
            <p:nvPr/>
          </p:nvSpPr>
          <p:spPr>
            <a:xfrm>
              <a:off x="0" y="-19050"/>
              <a:ext cx="2843601" cy="567513"/>
            </a:xfrm>
            <a:prstGeom prst="rect">
              <a:avLst/>
            </a:prstGeom>
            <a:noFill/>
            <a:ln>
              <a:noFill/>
            </a:ln>
          </p:spPr>
          <p:txBody>
            <a:bodyPr anchorCtr="0" anchor="ctr" bIns="33825" lIns="33825" spcFirstLastPara="1" rIns="33825" wrap="square" tIns="338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401" name="Google Shape;401;p10"/>
          <p:cNvCxnSpPr/>
          <p:nvPr/>
        </p:nvCxnSpPr>
        <p:spPr>
          <a:xfrm>
            <a:off x="1605193" y="7771832"/>
            <a:ext cx="9030504" cy="18080"/>
          </a:xfrm>
          <a:prstGeom prst="straightConnector1">
            <a:avLst/>
          </a:prstGeom>
          <a:noFill/>
          <a:ln cap="flat" cmpd="sng" w="9525">
            <a:solidFill>
              <a:srgbClr val="FFFFFF"/>
            </a:solidFill>
            <a:prstDash val="solid"/>
            <a:round/>
            <a:headEnd len="sm" w="sm" type="none"/>
            <a:tailEnd len="sm" w="sm" type="none"/>
          </a:ln>
        </p:spPr>
      </p:cxnSp>
      <p:sp>
        <p:nvSpPr>
          <p:cNvPr id="402" name="Google Shape;402;p10"/>
          <p:cNvSpPr txBox="1"/>
          <p:nvPr/>
        </p:nvSpPr>
        <p:spPr>
          <a:xfrm>
            <a:off x="1575875" y="7837527"/>
            <a:ext cx="9586210" cy="11315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75"/>
              <a:buFont typeface="Arial"/>
              <a:buNone/>
            </a:pPr>
            <a:r>
              <a:rPr b="0" i="0" lang="en-US" sz="1575" u="none" cap="none" strike="noStrike">
                <a:solidFill>
                  <a:srgbClr val="FFFFFF"/>
                </a:solidFill>
                <a:latin typeface="Consolas"/>
                <a:ea typeface="Consolas"/>
                <a:cs typeface="Consolas"/>
                <a:sym typeface="Consolas"/>
              </a:rPr>
              <a:t>&gt; Instalar dependencias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575"/>
              <a:buFont typeface="Arial"/>
              <a:buNone/>
            </a:pPr>
            <a:r>
              <a:rPr b="1" i="0" lang="en-US" sz="1575" u="none" cap="none" strike="noStrike">
                <a:solidFill>
                  <a:srgbClr val="FFFFFF"/>
                </a:solidFill>
                <a:latin typeface="Consolas"/>
                <a:ea typeface="Consolas"/>
                <a:cs typeface="Consolas"/>
                <a:sym typeface="Consolas"/>
              </a:rPr>
              <a:t>$ </a:t>
            </a:r>
            <a:r>
              <a:rPr b="1" i="1" lang="en-US" sz="1575" u="none" cap="none" strike="noStrike">
                <a:solidFill>
                  <a:srgbClr val="FFFFFF"/>
                </a:solidFill>
                <a:latin typeface="Consolas"/>
                <a:ea typeface="Consolas"/>
                <a:cs typeface="Consolas"/>
                <a:sym typeface="Consolas"/>
              </a:rPr>
              <a:t>sudo apt-get install build-essential libncurses-dev bison flex libssl-dev libelf-dev</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575"/>
              <a:buFont typeface="Arial"/>
              <a:buNone/>
            </a:pPr>
            <a:r>
              <a:t/>
            </a:r>
            <a:endParaRPr b="1" i="1" sz="1575" u="none" cap="none" strike="noStrike">
              <a:solidFill>
                <a:srgbClr val="FFFFFF"/>
              </a:solidFill>
              <a:latin typeface="Consolas"/>
              <a:ea typeface="Consolas"/>
              <a:cs typeface="Consolas"/>
              <a:sym typeface="Consolas"/>
            </a:endParaRPr>
          </a:p>
          <a:p>
            <a:pPr indent="0" lvl="0" marL="0" marR="0" rtl="0" algn="l">
              <a:lnSpc>
                <a:spcPct val="140000"/>
              </a:lnSpc>
              <a:spcBef>
                <a:spcPts val="0"/>
              </a:spcBef>
              <a:spcAft>
                <a:spcPts val="0"/>
              </a:spcAft>
              <a:buClr>
                <a:srgbClr val="000000"/>
              </a:buClr>
              <a:buSzPts val="1575"/>
              <a:buFont typeface="Arial"/>
              <a:buNone/>
            </a:pPr>
            <a:r>
              <a:t/>
            </a:r>
            <a:endParaRPr b="1" i="1" sz="1575" u="none" cap="none" strike="noStrike">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6" name="Shape 406"/>
        <p:cNvGrpSpPr/>
        <p:nvPr/>
      </p:nvGrpSpPr>
      <p:grpSpPr>
        <a:xfrm>
          <a:off x="0" y="0"/>
          <a:ext cx="0" cy="0"/>
          <a:chOff x="0" y="0"/>
          <a:chExt cx="0" cy="0"/>
        </a:xfrm>
      </p:grpSpPr>
      <p:grpSp>
        <p:nvGrpSpPr>
          <p:cNvPr id="407" name="Google Shape;407;p11"/>
          <p:cNvGrpSpPr/>
          <p:nvPr/>
        </p:nvGrpSpPr>
        <p:grpSpPr>
          <a:xfrm>
            <a:off x="623125" y="741874"/>
            <a:ext cx="8415951" cy="8701501"/>
            <a:chOff x="0" y="-19050"/>
            <a:chExt cx="1696696" cy="1572371"/>
          </a:xfrm>
        </p:grpSpPr>
        <p:sp>
          <p:nvSpPr>
            <p:cNvPr id="408" name="Google Shape;408;p11"/>
            <p:cNvSpPr/>
            <p:nvPr/>
          </p:nvSpPr>
          <p:spPr>
            <a:xfrm>
              <a:off x="0" y="0"/>
              <a:ext cx="1696696" cy="1553321"/>
            </a:xfrm>
            <a:custGeom>
              <a:rect b="b" l="l" r="r" t="t"/>
              <a:pathLst>
                <a:path extrusionOk="0" h="1553321" w="1696696">
                  <a:moveTo>
                    <a:pt x="45996" y="0"/>
                  </a:moveTo>
                  <a:lnTo>
                    <a:pt x="1650700" y="0"/>
                  </a:lnTo>
                  <a:cubicBezTo>
                    <a:pt x="1676103" y="0"/>
                    <a:pt x="1696696" y="20593"/>
                    <a:pt x="1696696" y="45996"/>
                  </a:cubicBezTo>
                  <a:lnTo>
                    <a:pt x="1696696" y="1507325"/>
                  </a:lnTo>
                  <a:cubicBezTo>
                    <a:pt x="1696696" y="1532728"/>
                    <a:pt x="1676103" y="1553321"/>
                    <a:pt x="1650700" y="1553321"/>
                  </a:cubicBezTo>
                  <a:lnTo>
                    <a:pt x="45996" y="1553321"/>
                  </a:lnTo>
                  <a:cubicBezTo>
                    <a:pt x="20593" y="1553321"/>
                    <a:pt x="0" y="1532728"/>
                    <a:pt x="0" y="1507325"/>
                  </a:cubicBezTo>
                  <a:lnTo>
                    <a:pt x="0" y="45996"/>
                  </a:lnTo>
                  <a:cubicBezTo>
                    <a:pt x="0" y="20593"/>
                    <a:pt x="20593" y="0"/>
                    <a:pt x="45996"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txBox="1"/>
            <p:nvPr/>
          </p:nvSpPr>
          <p:spPr>
            <a:xfrm>
              <a:off x="0" y="-19050"/>
              <a:ext cx="1696696" cy="15723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0" name="Google Shape;410;p11"/>
          <p:cNvSpPr/>
          <p:nvPr/>
        </p:nvSpPr>
        <p:spPr>
          <a:xfrm>
            <a:off x="8809220" y="1028700"/>
            <a:ext cx="4375947" cy="3878183"/>
          </a:xfrm>
          <a:custGeom>
            <a:rect b="b" l="l" r="r" t="t"/>
            <a:pathLst>
              <a:path extrusionOk="0" h="3878183" w="4375947">
                <a:moveTo>
                  <a:pt x="0" y="0"/>
                </a:moveTo>
                <a:lnTo>
                  <a:pt x="4375947" y="0"/>
                </a:lnTo>
                <a:lnTo>
                  <a:pt x="4375947" y="3878183"/>
                </a:lnTo>
                <a:lnTo>
                  <a:pt x="0" y="3878183"/>
                </a:lnTo>
                <a:lnTo>
                  <a:pt x="0" y="0"/>
                </a:lnTo>
                <a:close/>
              </a:path>
            </a:pathLst>
          </a:custGeom>
          <a:blipFill rotWithShape="1">
            <a:blip r:embed="rId3">
              <a:alphaModFix amt="94000"/>
            </a:blip>
            <a:stretch>
              <a:fillRect b="0" l="0" r="0" t="0"/>
            </a:stretch>
          </a:blipFill>
          <a:ln>
            <a:noFill/>
          </a:ln>
        </p:spPr>
      </p:sp>
      <p:grpSp>
        <p:nvGrpSpPr>
          <p:cNvPr id="411" name="Google Shape;411;p11"/>
          <p:cNvGrpSpPr/>
          <p:nvPr/>
        </p:nvGrpSpPr>
        <p:grpSpPr>
          <a:xfrm>
            <a:off x="9370950" y="1719925"/>
            <a:ext cx="8488984" cy="7018941"/>
            <a:chOff x="0" y="-19050"/>
            <a:chExt cx="1705540" cy="1221918"/>
          </a:xfrm>
        </p:grpSpPr>
        <p:sp>
          <p:nvSpPr>
            <p:cNvPr id="412" name="Google Shape;412;p11"/>
            <p:cNvSpPr/>
            <p:nvPr/>
          </p:nvSpPr>
          <p:spPr>
            <a:xfrm>
              <a:off x="0" y="0"/>
              <a:ext cx="1705540" cy="1202868"/>
            </a:xfrm>
            <a:custGeom>
              <a:rect b="b" l="l" r="r" t="t"/>
              <a:pathLst>
                <a:path extrusionOk="0" h="1202868" w="1705540">
                  <a:moveTo>
                    <a:pt x="20976" y="0"/>
                  </a:moveTo>
                  <a:lnTo>
                    <a:pt x="1684564" y="0"/>
                  </a:lnTo>
                  <a:cubicBezTo>
                    <a:pt x="1696149" y="0"/>
                    <a:pt x="1705540" y="9391"/>
                    <a:pt x="1705540" y="20976"/>
                  </a:cubicBezTo>
                  <a:lnTo>
                    <a:pt x="1705540" y="1181892"/>
                  </a:lnTo>
                  <a:cubicBezTo>
                    <a:pt x="1705540" y="1193477"/>
                    <a:pt x="1696149" y="1202868"/>
                    <a:pt x="1684564" y="1202868"/>
                  </a:cubicBezTo>
                  <a:lnTo>
                    <a:pt x="20976" y="1202868"/>
                  </a:lnTo>
                  <a:cubicBezTo>
                    <a:pt x="9391" y="1202868"/>
                    <a:pt x="0" y="1193477"/>
                    <a:pt x="0" y="1181892"/>
                  </a:cubicBezTo>
                  <a:lnTo>
                    <a:pt x="0" y="20976"/>
                  </a:lnTo>
                  <a:cubicBezTo>
                    <a:pt x="0" y="9391"/>
                    <a:pt x="9391" y="0"/>
                    <a:pt x="2097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1"/>
            <p:cNvSpPr txBox="1"/>
            <p:nvPr/>
          </p:nvSpPr>
          <p:spPr>
            <a:xfrm>
              <a:off x="0" y="-19050"/>
              <a:ext cx="1705540" cy="1221918"/>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414" name="Google Shape;414;p11"/>
          <p:cNvCxnSpPr/>
          <p:nvPr/>
        </p:nvCxnSpPr>
        <p:spPr>
          <a:xfrm>
            <a:off x="9624064" y="2022472"/>
            <a:ext cx="7530888" cy="0"/>
          </a:xfrm>
          <a:prstGeom prst="straightConnector1">
            <a:avLst/>
          </a:prstGeom>
          <a:noFill/>
          <a:ln cap="flat" cmpd="sng" w="9525">
            <a:solidFill>
              <a:srgbClr val="FFFFFF"/>
            </a:solidFill>
            <a:prstDash val="solid"/>
            <a:round/>
            <a:headEnd len="sm" w="sm" type="none"/>
            <a:tailEnd len="sm" w="sm" type="none"/>
          </a:ln>
        </p:spPr>
      </p:cxnSp>
      <p:sp>
        <p:nvSpPr>
          <p:cNvPr id="415" name="Google Shape;415;p11"/>
          <p:cNvSpPr/>
          <p:nvPr/>
        </p:nvSpPr>
        <p:spPr>
          <a:xfrm>
            <a:off x="15414121" y="7411835"/>
            <a:ext cx="2258546" cy="2258546"/>
          </a:xfrm>
          <a:custGeom>
            <a:rect b="b" l="l" r="r" t="t"/>
            <a:pathLst>
              <a:path extrusionOk="0" h="2258546" w="2258546">
                <a:moveTo>
                  <a:pt x="0" y="0"/>
                </a:moveTo>
                <a:lnTo>
                  <a:pt x="2258546" y="0"/>
                </a:lnTo>
                <a:lnTo>
                  <a:pt x="2258546" y="2258547"/>
                </a:lnTo>
                <a:lnTo>
                  <a:pt x="0" y="2258547"/>
                </a:lnTo>
                <a:lnTo>
                  <a:pt x="0" y="0"/>
                </a:lnTo>
                <a:close/>
              </a:path>
            </a:pathLst>
          </a:custGeom>
          <a:blipFill rotWithShape="1">
            <a:blip r:embed="rId4">
              <a:alphaModFix/>
            </a:blip>
            <a:stretch>
              <a:fillRect b="0" l="0" r="0" t="0"/>
            </a:stretch>
          </a:blipFill>
          <a:ln>
            <a:noFill/>
          </a:ln>
        </p:spPr>
      </p:sp>
      <p:sp>
        <p:nvSpPr>
          <p:cNvPr id="416" name="Google Shape;416;p11"/>
          <p:cNvSpPr txBox="1"/>
          <p:nvPr/>
        </p:nvSpPr>
        <p:spPr>
          <a:xfrm>
            <a:off x="1028700" y="862149"/>
            <a:ext cx="7780520" cy="8070418"/>
          </a:xfrm>
          <a:prstGeom prst="rect">
            <a:avLst/>
          </a:prstGeom>
          <a:noFill/>
          <a:ln>
            <a:noFill/>
          </a:ln>
        </p:spPr>
        <p:txBody>
          <a:bodyPr anchorCtr="0" anchor="t" bIns="0" lIns="0" spcFirstLastPara="1" rIns="0" wrap="square" tIns="0">
            <a:spAutoFit/>
          </a:bodyPr>
          <a:lstStyle/>
          <a:p>
            <a:pPr indent="0" lvl="0" marL="0" marR="0" rtl="0" algn="l">
              <a:lnSpc>
                <a:spcPct val="107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88"/>
              </a:lnSpc>
              <a:spcBef>
                <a:spcPts val="0"/>
              </a:spcBef>
              <a:spcAft>
                <a:spcPts val="0"/>
              </a:spcAft>
              <a:buClr>
                <a:srgbClr val="000000"/>
              </a:buClr>
              <a:buSzPts val="1684"/>
              <a:buFont typeface="Arial"/>
              <a:buNone/>
            </a:pPr>
            <a:r>
              <a:rPr b="1" i="0" lang="en-US" sz="1684" u="none" cap="none" strike="noStrike">
                <a:solidFill>
                  <a:srgbClr val="FFFFFF"/>
                </a:solidFill>
                <a:latin typeface="Montserrat"/>
                <a:ea typeface="Montserrat"/>
                <a:cs typeface="Montserrat"/>
                <a:sym typeface="Montserrat"/>
              </a:rPr>
              <a:t>Configurar el Kernel:</a:t>
            </a:r>
            <a:endParaRPr b="0" i="0" sz="1400" u="none" cap="none" strike="noStrike">
              <a:solidFill>
                <a:srgbClr val="000000"/>
              </a:solidFill>
              <a:latin typeface="Arial"/>
              <a:ea typeface="Arial"/>
              <a:cs typeface="Arial"/>
              <a:sym typeface="Arial"/>
            </a:endParaRPr>
          </a:p>
          <a:p>
            <a:pPr indent="0" lvl="0" marL="0" marR="0" rtl="0" algn="l">
              <a:lnSpc>
                <a:spcPct val="114548"/>
              </a:lnSpc>
              <a:spcBef>
                <a:spcPts val="0"/>
              </a:spcBef>
              <a:spcAft>
                <a:spcPts val="0"/>
              </a:spcAft>
              <a:buClr>
                <a:srgbClr val="000000"/>
              </a:buClr>
              <a:buSzPts val="1684"/>
              <a:buFont typeface="Arial"/>
              <a:buNone/>
            </a:pPr>
            <a:r>
              <a:t/>
            </a:r>
            <a:endParaRPr b="1" i="0" sz="16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Se gestiona a través de un archivo </a:t>
            </a:r>
            <a:r>
              <a:rPr b="0" i="0" lang="en-US" sz="1484" u="none" cap="none" strike="noStrike">
                <a:solidFill>
                  <a:srgbClr val="ACFDDB"/>
                </a:solidFill>
                <a:latin typeface="Montserrat"/>
                <a:ea typeface="Montserrat"/>
                <a:cs typeface="Montserrat"/>
                <a:sym typeface="Montserrat"/>
              </a:rPr>
              <a:t>.config</a:t>
            </a:r>
            <a:r>
              <a:rPr b="0" i="0" lang="en-US" sz="1484" u="none" cap="none" strike="noStrike">
                <a:solidFill>
                  <a:srgbClr val="FFFFFF"/>
                </a:solidFill>
                <a:latin typeface="Montserrat"/>
                <a:ea typeface="Montserrat"/>
                <a:cs typeface="Montserrat"/>
                <a:sym typeface="Montserrat"/>
              </a:rPr>
              <a:t>. Para facilitar este proceso, se puede utilizar el comando </a:t>
            </a:r>
            <a:r>
              <a:rPr b="0" i="0" lang="en-US" sz="1484" u="none" cap="none" strike="noStrike">
                <a:solidFill>
                  <a:srgbClr val="ACFDDB"/>
                </a:solidFill>
                <a:latin typeface="Montserrat"/>
                <a:ea typeface="Montserrat"/>
                <a:cs typeface="Montserrat"/>
                <a:sym typeface="Montserrat"/>
              </a:rPr>
              <a:t>localmodconfig</a:t>
            </a:r>
            <a:r>
              <a:rPr b="0" i="0" lang="en-US" sz="1484" u="none" cap="none" strike="noStrike">
                <a:solidFill>
                  <a:srgbClr val="FFFFFF"/>
                </a:solidFill>
                <a:latin typeface="Montserrat"/>
                <a:ea typeface="Montserrat"/>
                <a:cs typeface="Montserrat"/>
                <a:sym typeface="Montserrat"/>
              </a:rPr>
              <a:t>, que ajusta automáticamente el archivo para incluir solo los módulos del kernel actualmente cargados en el sistema. Sin embargo, es importante destacar que esta configuración hará que el kernel compilado sea específico para la máquina utilizada.</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1" i="0" lang="en-US" sz="1484" u="none" cap="none" strike="noStrike">
                <a:solidFill>
                  <a:srgbClr val="FFFFFF"/>
                </a:solidFill>
                <a:latin typeface="Montserrat"/>
                <a:ea typeface="Montserrat"/>
                <a:cs typeface="Montserrat"/>
                <a:sym typeface="Montserrat"/>
              </a:rPr>
              <a:t>Compilar el Kernel:</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1"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Usar el comando:</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 fakeroot make</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1" i="0" lang="en-US" sz="1484" u="none" cap="none" strike="noStrike">
                <a:solidFill>
                  <a:srgbClr val="ACFDDB"/>
                </a:solidFill>
                <a:latin typeface="Montserrat"/>
                <a:ea typeface="Montserrat"/>
                <a:cs typeface="Montserrat"/>
                <a:sym typeface="Montserrat"/>
              </a:rPr>
              <a:t>fakeroot </a:t>
            </a:r>
            <a:r>
              <a:rPr b="0" i="0" lang="en-US" sz="1484" u="none" cap="none" strike="noStrike">
                <a:solidFill>
                  <a:srgbClr val="FFFFFF"/>
                </a:solidFill>
                <a:latin typeface="Montserrat"/>
                <a:ea typeface="Montserrat"/>
                <a:cs typeface="Montserrat"/>
                <a:sym typeface="Montserrat"/>
              </a:rPr>
              <a:t>es una herramienta esencial que permite ejecutar comandos en un entorno simulado con permisos de superusuario, sin necesidad de tener realmente dichos permisos. Esto es particularmente útil al usar make, ya que facilita la creación de archivos con las propiedades y permisos de superusuario, simplificando así el proceso de construcción y empaquetado de software.</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1" i="0" lang="en-US" sz="1484" u="none" cap="none" strike="noStrike">
                <a:solidFill>
                  <a:srgbClr val="FFFFFF"/>
                </a:solidFill>
                <a:latin typeface="Montserrat"/>
                <a:ea typeface="Montserrat"/>
                <a:cs typeface="Montserrat"/>
                <a:sym typeface="Montserrat"/>
              </a:rPr>
              <a:t>Instalar el Kernel:</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1"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Primero se </a:t>
            </a:r>
            <a:r>
              <a:rPr b="0" i="0" lang="en-US" sz="1484" u="none" cap="none" strike="noStrike">
                <a:solidFill>
                  <a:srgbClr val="ACFDDB"/>
                </a:solidFill>
                <a:latin typeface="Montserrat"/>
                <a:ea typeface="Montserrat"/>
                <a:cs typeface="Montserrat"/>
                <a:sym typeface="Montserrat"/>
              </a:rPr>
              <a:t>instalan los módulos</a:t>
            </a:r>
            <a:r>
              <a:rPr b="0" i="0" lang="en-US" sz="1484" u="none" cap="none" strike="noStrike">
                <a:solidFill>
                  <a:srgbClr val="FFFFFF"/>
                </a:solidFill>
                <a:latin typeface="Montserrat"/>
                <a:ea typeface="Montserrat"/>
                <a:cs typeface="Montserrat"/>
                <a:sym typeface="Montserrat"/>
              </a:rPr>
              <a:t> del kernel ejecutando:</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 sudo make modules_install</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Luego instalamos el kernel:</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 sudo make install</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rPr b="0" i="0" lang="en-US" sz="1484" u="none" cap="none" strike="noStrike">
                <a:solidFill>
                  <a:srgbClr val="FFFFFF"/>
                </a:solidFill>
                <a:latin typeface="Montserrat"/>
                <a:ea typeface="Montserrat"/>
                <a:cs typeface="Montserrat"/>
                <a:sym typeface="Montserrat"/>
              </a:rPr>
              <a:t>Después de eso, reiniciamos la computadora para que se </a:t>
            </a:r>
            <a:r>
              <a:rPr b="0" i="0" lang="en-US" sz="1484" u="none" cap="none" strike="noStrike">
                <a:solidFill>
                  <a:srgbClr val="ACFDDB"/>
                </a:solidFill>
                <a:latin typeface="Montserrat"/>
                <a:ea typeface="Montserrat"/>
                <a:cs typeface="Montserrat"/>
                <a:sym typeface="Montserrat"/>
              </a:rPr>
              <a:t>complete </a:t>
            </a:r>
            <a:r>
              <a:rPr b="0" i="0" lang="en-US" sz="1484" u="none" cap="none" strike="noStrike">
                <a:solidFill>
                  <a:srgbClr val="FFFFFF"/>
                </a:solidFill>
                <a:latin typeface="Montserrat"/>
                <a:ea typeface="Montserrat"/>
                <a:cs typeface="Montserrat"/>
                <a:sym typeface="Montserrat"/>
              </a:rPr>
              <a:t>la instalación.</a:t>
            </a:r>
            <a:endParaRPr b="0" i="0" sz="1400" u="none" cap="none" strike="noStrike">
              <a:solidFill>
                <a:srgbClr val="000000"/>
              </a:solidFill>
              <a:latin typeface="Arial"/>
              <a:ea typeface="Arial"/>
              <a:cs typeface="Arial"/>
              <a:sym typeface="Arial"/>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129985"/>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a:p>
            <a:pPr indent="0" lvl="0" marL="0" marR="0" rtl="0" algn="l">
              <a:lnSpc>
                <a:spcPct val="94946"/>
              </a:lnSpc>
              <a:spcBef>
                <a:spcPts val="0"/>
              </a:spcBef>
              <a:spcAft>
                <a:spcPts val="0"/>
              </a:spcAft>
              <a:buClr>
                <a:srgbClr val="000000"/>
              </a:buClr>
              <a:buSzPts val="1484"/>
              <a:buFont typeface="Arial"/>
              <a:buNone/>
            </a:pPr>
            <a:r>
              <a:t/>
            </a:r>
            <a:endParaRPr b="0" i="0" sz="1484" u="none" cap="none" strike="noStrike">
              <a:solidFill>
                <a:srgbClr val="FFFFFF"/>
              </a:solidFill>
              <a:latin typeface="Montserrat"/>
              <a:ea typeface="Montserrat"/>
              <a:cs typeface="Montserrat"/>
              <a:sym typeface="Montserrat"/>
            </a:endParaRPr>
          </a:p>
        </p:txBody>
      </p:sp>
      <p:sp>
        <p:nvSpPr>
          <p:cNvPr id="417" name="Google Shape;417;p11"/>
          <p:cNvSpPr txBox="1"/>
          <p:nvPr/>
        </p:nvSpPr>
        <p:spPr>
          <a:xfrm>
            <a:off x="9582625" y="2133371"/>
            <a:ext cx="8090100" cy="6198900"/>
          </a:xfrm>
          <a:prstGeom prst="rect">
            <a:avLst/>
          </a:prstGeom>
          <a:noFill/>
          <a:ln>
            <a:noFill/>
          </a:ln>
        </p:spPr>
        <p:txBody>
          <a:bodyPr anchorCtr="0" anchor="t" bIns="0" lIns="0" spcFirstLastPara="1" rIns="0" wrap="square" tIns="0">
            <a:spAutoFit/>
          </a:bodyPr>
          <a:lstStyle/>
          <a:p>
            <a:pPr indent="0" lvl="0" marL="0" marR="0" rtl="0" algn="l">
              <a:lnSpc>
                <a:spcPct val="139969"/>
              </a:lnSpc>
              <a:spcBef>
                <a:spcPts val="0"/>
              </a:spcBef>
              <a:spcAft>
                <a:spcPts val="0"/>
              </a:spcAft>
              <a:buClr>
                <a:srgbClr val="000000"/>
              </a:buClr>
              <a:buSzPts val="1944"/>
              <a:buFont typeface="Arial"/>
              <a:buNone/>
            </a:pPr>
            <a:r>
              <a:rPr b="0" i="0" lang="en-US" sz="1944" u="none" cap="none" strike="noStrike">
                <a:solidFill>
                  <a:srgbClr val="FFFFFF"/>
                </a:solidFill>
                <a:latin typeface="Consolas"/>
                <a:ea typeface="Consolas"/>
                <a:cs typeface="Consolas"/>
                <a:sym typeface="Consolas"/>
              </a:rPr>
              <a:t>&gt; Configurar el kernel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make localmodconfig</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Deshabilitar llaves privadas</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--disable SYSTEM_TRUSTED_KEYS</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--disable SYSTEM_REVOCATION_KEYS</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scripts/config --set-str CONFIG_SYSTEM_TRUSTED_KEYS ""</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a:t>
            </a:r>
            <a:r>
              <a:rPr b="1" i="1" lang="en-US" sz="1944" u="none" cap="none" strike="noStrike">
                <a:solidFill>
                  <a:srgbClr val="FFFFFF"/>
                </a:solidFill>
                <a:latin typeface="Consolas"/>
                <a:ea typeface="Consolas"/>
                <a:cs typeface="Consolas"/>
                <a:sym typeface="Consolas"/>
              </a:rPr>
              <a:t> scripts/config --set-str CONFIG_SYSTEM_REVOCATION_KEYS ""</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Compilar el kernel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fakeroot make -j4</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0" i="0" lang="en-US" sz="1944" u="none" cap="none" strike="noStrike">
                <a:solidFill>
                  <a:srgbClr val="FFFFFF"/>
                </a:solidFill>
                <a:latin typeface="Consolas"/>
                <a:ea typeface="Consolas"/>
                <a:cs typeface="Consolas"/>
                <a:sym typeface="Consolas"/>
              </a:rPr>
              <a:t>&gt; Instalar el kernel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 sudo make modules_install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 sudo make install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 sudo reboot</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5c3d30e88a_1_78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23" name="Google Shape;423;g35c3d30e88a_1_78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24" name="Google Shape;424;g35c3d30e88a_1_78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25" name="Google Shape;425;g35c3d30e88a_1_78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b="0" i="0" lang="en-US" sz="8600" u="none" cap="none" strike="noStrike">
                <a:solidFill>
                  <a:srgbClr val="FFFFFF"/>
                </a:solidFill>
                <a:latin typeface="Arial"/>
                <a:ea typeface="Arial"/>
                <a:cs typeface="Arial"/>
                <a:sym typeface="Arial"/>
              </a:rPr>
              <a:t>Compilar Kernel de Linux</a:t>
            </a:r>
            <a:endParaRPr b="0" i="0" sz="8600" u="none" cap="none" strike="noStrike">
              <a:solidFill>
                <a:srgbClr val="FFFFFF"/>
              </a:solidFill>
              <a:latin typeface="Arial"/>
              <a:ea typeface="Arial"/>
              <a:cs typeface="Arial"/>
              <a:sym typeface="Arial"/>
            </a:endParaRPr>
          </a:p>
        </p:txBody>
      </p:sp>
      <p:pic>
        <p:nvPicPr>
          <p:cNvPr id="426" name="Google Shape;426;g35c3d30e88a_1_782"/>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427" name="Google Shape;427;g35c3d30e88a_1_78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28" name="Google Shape;428;g35c3d30e88a_1_78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2" name="Shape 432"/>
        <p:cNvGrpSpPr/>
        <p:nvPr/>
      </p:nvGrpSpPr>
      <p:grpSpPr>
        <a:xfrm>
          <a:off x="0" y="0"/>
          <a:ext cx="0" cy="0"/>
          <a:chOff x="0" y="0"/>
          <a:chExt cx="0" cy="0"/>
        </a:xfrm>
      </p:grpSpPr>
      <p:sp>
        <p:nvSpPr>
          <p:cNvPr id="433" name="Google Shape;433;g35c8c296148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34" name="Google Shape;434;g35c8c296148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435" name="Google Shape;435;g35c8c296148_0_0"/>
          <p:cNvGrpSpPr/>
          <p:nvPr/>
        </p:nvGrpSpPr>
        <p:grpSpPr>
          <a:xfrm>
            <a:off x="2695525" y="2304374"/>
            <a:ext cx="12896949" cy="6162134"/>
            <a:chOff x="0" y="-19050"/>
            <a:chExt cx="1956900" cy="2395201"/>
          </a:xfrm>
        </p:grpSpPr>
        <p:sp>
          <p:nvSpPr>
            <p:cNvPr id="436" name="Google Shape;436;g35c8c296148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35c8c296148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8" name="Google Shape;438;g35c8c296148_0_0"/>
          <p:cNvSpPr txBox="1"/>
          <p:nvPr/>
        </p:nvSpPr>
        <p:spPr>
          <a:xfrm>
            <a:off x="3032850" y="2891838"/>
            <a:ext cx="12222300" cy="49872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Personalización, Compilación e Instalación del Kernel de Linux</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Personalizar el kernel de Linux implica obtener su código fuente, configurar las opciones deseadas, compilarlo y luego instalarlo para adaptar el sistema a necesidades específicas.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Llamadas al Sistema (Syscalls)</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Las llamadas al sistema son interfaces que permiten a los programas de usuario solicitar servicios al kernel, </a:t>
            </a:r>
            <a:r>
              <a:rPr lang="en-US" sz="2600">
                <a:solidFill>
                  <a:schemeClr val="lt1"/>
                </a:solidFill>
              </a:rPr>
              <a:t>cómo</a:t>
            </a:r>
            <a:r>
              <a:rPr lang="en-US" sz="2600">
                <a:solidFill>
                  <a:schemeClr val="lt1"/>
                </a:solidFill>
              </a:rPr>
              <a:t> acceder a archivos o gestionar procesos.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Llamadas Comunes para Gestión de Procesos en Linux</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Funciones como fork(), exec(), wait() y exit() son esenciales para la creación y gestión de procesos en Linux, permitiendo la ejecución y control de programas.</a:t>
            </a:r>
            <a:endParaRPr sz="26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2" name="Shape 442"/>
        <p:cNvGrpSpPr/>
        <p:nvPr/>
      </p:nvGrpSpPr>
      <p:grpSpPr>
        <a:xfrm>
          <a:off x="0" y="0"/>
          <a:ext cx="0" cy="0"/>
          <a:chOff x="0" y="0"/>
          <a:chExt cx="0" cy="0"/>
        </a:xfrm>
      </p:grpSpPr>
      <p:sp>
        <p:nvSpPr>
          <p:cNvPr id="443" name="Google Shape;443;g35c3d30e88a_1_80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44" name="Google Shape;444;g35c3d30e88a_1_80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445" name="Google Shape;445;g35c3d30e88a_1_801"/>
          <p:cNvGrpSpPr/>
          <p:nvPr/>
        </p:nvGrpSpPr>
        <p:grpSpPr>
          <a:xfrm>
            <a:off x="2613274" y="3052875"/>
            <a:ext cx="13701822" cy="4860102"/>
            <a:chOff x="0" y="-19050"/>
            <a:chExt cx="1956900" cy="2395201"/>
          </a:xfrm>
        </p:grpSpPr>
        <p:sp>
          <p:nvSpPr>
            <p:cNvPr id="446" name="Google Shape;446;g35c3d30e88a_1_80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35c3d30e88a_1_80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8" name="Google Shape;448;g35c3d30e88a_1_801"/>
          <p:cNvSpPr txBox="1"/>
          <p:nvPr/>
        </p:nvSpPr>
        <p:spPr>
          <a:xfrm>
            <a:off x="3106888"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Arial"/>
                <a:ea typeface="Arial"/>
                <a:cs typeface="Arial"/>
                <a:sym typeface="Arial"/>
              </a:rPr>
              <a:t>Pensamiento Crítico:</a:t>
            </a:r>
            <a:r>
              <a:rPr b="0" i="0" lang="en-US" sz="3200" u="none" cap="none" strike="noStrike">
                <a:solidFill>
                  <a:schemeClr val="lt1"/>
                </a:solidFill>
                <a:latin typeface="Arial"/>
                <a:ea typeface="Arial"/>
                <a:cs typeface="Arial"/>
                <a:sym typeface="Arial"/>
              </a:rPr>
              <a:t> Es posible que como estudiante nos enfrentemos por primera vez al reto de explorar y modificar el código del kernel de linux, o bien a modificarlo tan a fondo, es importante que fortalecer el pensamiento crítico para este nuevo reto.</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2" name="Shape 452"/>
        <p:cNvGrpSpPr/>
        <p:nvPr/>
      </p:nvGrpSpPr>
      <p:grpSpPr>
        <a:xfrm>
          <a:off x="0" y="0"/>
          <a:ext cx="0" cy="0"/>
          <a:chOff x="0" y="0"/>
          <a:chExt cx="0" cy="0"/>
        </a:xfrm>
      </p:grpSpPr>
      <p:sp>
        <p:nvSpPr>
          <p:cNvPr id="453" name="Google Shape;453;g35c8c296148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54" name="Google Shape;454;g35c8c296148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455" name="Google Shape;455;g35c8c296148_0_9"/>
          <p:cNvGrpSpPr/>
          <p:nvPr/>
        </p:nvGrpSpPr>
        <p:grpSpPr>
          <a:xfrm>
            <a:off x="2695525" y="2304374"/>
            <a:ext cx="12896949" cy="6162134"/>
            <a:chOff x="0" y="-19050"/>
            <a:chExt cx="1956900" cy="2395201"/>
          </a:xfrm>
        </p:grpSpPr>
        <p:sp>
          <p:nvSpPr>
            <p:cNvPr id="456" name="Google Shape;456;g35c8c296148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35c8c296148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8" name="Google Shape;458;g35c8c296148_0_9"/>
          <p:cNvSpPr txBox="1"/>
          <p:nvPr/>
        </p:nvSpPr>
        <p:spPr>
          <a:xfrm>
            <a:off x="3032850" y="32920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How to install a higher version of the kernel</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https://www.linux.org/threads/how-to-install-a-higher-version-of-the-kernel-build-compile-and-make-the-system-used-it.54879/</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Linux system call in detail</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https://www.geeksforgeeks.org/linux-system-call-in-detail/</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Fork,exec,wait and exit system call</a:t>
            </a:r>
            <a:br>
              <a:rPr b="1" lang="en-US" sz="2600">
                <a:solidFill>
                  <a:schemeClr val="lt1"/>
                </a:solidFill>
              </a:rPr>
            </a:br>
            <a:r>
              <a:rPr b="1" lang="en-US" sz="2600" u="sng">
                <a:solidFill>
                  <a:schemeClr val="hlink"/>
                </a:solidFill>
                <a:hlinkClick r:id="rId6"/>
              </a:rPr>
              <a:t>https://vitux.com/fork-exec-wait-and-exit-system-call-explained-in-linux/</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8fd72d901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8fd72d901_0_7"/>
          <p:cNvGrpSpPr/>
          <p:nvPr/>
        </p:nvGrpSpPr>
        <p:grpSpPr>
          <a:xfrm>
            <a:off x="9975044" y="2453203"/>
            <a:ext cx="7764346" cy="662374"/>
            <a:chOff x="3095445" y="-87910"/>
            <a:chExt cx="5099400" cy="435000"/>
          </a:xfrm>
        </p:grpSpPr>
        <p:sp>
          <p:nvSpPr>
            <p:cNvPr id="111" name="Google Shape;111;g388fd72d901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8fd72d901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8fd72d901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8fd72d901_0_7"/>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64" name="Google Shape;464;p12"/>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65" name="Google Shape;465;p12"/>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466" name="Google Shape;466;p12"/>
          <p:cNvGrpSpPr/>
          <p:nvPr/>
        </p:nvGrpSpPr>
        <p:grpSpPr>
          <a:xfrm>
            <a:off x="6725937" y="6354796"/>
            <a:ext cx="4836125" cy="1241011"/>
            <a:chOff x="0" y="-19050"/>
            <a:chExt cx="1273712" cy="326851"/>
          </a:xfrm>
        </p:grpSpPr>
        <p:sp>
          <p:nvSpPr>
            <p:cNvPr id="467" name="Google Shape;467;p1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9" name="Google Shape;469;p1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470" name="Google Shape;470;p1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c3d30e88a_1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c3d30e88a_1_21"/>
          <p:cNvSpPr txBox="1"/>
          <p:nvPr/>
        </p:nvSpPr>
        <p:spPr>
          <a:xfrm>
            <a:off x="6730250" y="342898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Personalizando el kernel de Linux</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Depuración y prueba del kernel</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Definición y función de las llamadas al sistema</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Flujo de llamadas del sistema</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Llamadas comunes al sistema en Linux</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Desarrollo de llamadas al sistema</a:t>
            </a:r>
            <a:endParaRPr b="0" i="0" sz="4200" u="none" cap="none" strike="noStrike">
              <a:solidFill>
                <a:schemeClr val="lt1"/>
              </a:solidFill>
              <a:latin typeface="Calibri"/>
              <a:ea typeface="Calibri"/>
              <a:cs typeface="Calibri"/>
              <a:sym typeface="Calibri"/>
            </a:endParaRPr>
          </a:p>
        </p:txBody>
      </p:sp>
      <p:grpSp>
        <p:nvGrpSpPr>
          <p:cNvPr id="121" name="Google Shape;121;g35c3d30e88a_1_21"/>
          <p:cNvGrpSpPr/>
          <p:nvPr/>
        </p:nvGrpSpPr>
        <p:grpSpPr>
          <a:xfrm>
            <a:off x="5261819" y="1886650"/>
            <a:ext cx="7764346" cy="662377"/>
            <a:chOff x="5261919" y="2543550"/>
            <a:chExt cx="7764346" cy="662377"/>
          </a:xfrm>
        </p:grpSpPr>
        <p:grpSp>
          <p:nvGrpSpPr>
            <p:cNvPr id="122" name="Google Shape;122;g35c3d30e88a_1_21"/>
            <p:cNvGrpSpPr/>
            <p:nvPr/>
          </p:nvGrpSpPr>
          <p:grpSpPr>
            <a:xfrm>
              <a:off x="5261919" y="2543553"/>
              <a:ext cx="7764346" cy="662374"/>
              <a:chOff x="0" y="-28575"/>
              <a:chExt cx="5099400" cy="435000"/>
            </a:xfrm>
          </p:grpSpPr>
          <p:sp>
            <p:nvSpPr>
              <p:cNvPr id="123" name="Google Shape;123;g35c3d30e88a_1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c3d30e88a_1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c3d30e88a_1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c3d30e88a_1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c3d30e88a_1_108"/>
          <p:cNvGrpSpPr/>
          <p:nvPr/>
        </p:nvGrpSpPr>
        <p:grpSpPr>
          <a:xfrm>
            <a:off x="3300300" y="3865649"/>
            <a:ext cx="11687426" cy="2780189"/>
            <a:chOff x="0" y="-19050"/>
            <a:chExt cx="1876865" cy="1078889"/>
          </a:xfrm>
        </p:grpSpPr>
        <p:sp>
          <p:nvSpPr>
            <p:cNvPr id="132" name="Google Shape;132;g35c3d30e88a_1_108"/>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c3d30e88a_1_108"/>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c3d30e88a_1_108"/>
          <p:cNvGrpSpPr/>
          <p:nvPr/>
        </p:nvGrpSpPr>
        <p:grpSpPr>
          <a:xfrm>
            <a:off x="3713601" y="4575230"/>
            <a:ext cx="1136538" cy="1136538"/>
            <a:chOff x="0" y="0"/>
            <a:chExt cx="812800" cy="812800"/>
          </a:xfrm>
        </p:grpSpPr>
        <p:sp>
          <p:nvSpPr>
            <p:cNvPr id="135" name="Google Shape;135;g35c3d30e88a_1_10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c3d30e88a_1_10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c3d30e88a_1_108"/>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c3d30e88a_1_108"/>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c3d30e88a_1_108"/>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c3d30e88a_1_108"/>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c3d30e88a_1_108"/>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Desarrollar e implementar nuevos sistemas operativos y modificar funcionalidades de sistemas operativos existentes</a:t>
            </a:r>
            <a:endParaRPr b="0" i="0" sz="2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5" name="Shape 145"/>
        <p:cNvGrpSpPr/>
        <p:nvPr/>
      </p:nvGrpSpPr>
      <p:grpSpPr>
        <a:xfrm>
          <a:off x="0" y="0"/>
          <a:ext cx="0" cy="0"/>
          <a:chOff x="0" y="0"/>
          <a:chExt cx="0" cy="0"/>
        </a:xfrm>
      </p:grpSpPr>
      <p:sp>
        <p:nvSpPr>
          <p:cNvPr id="146" name="Google Shape;146;p2"/>
          <p:cNvSpPr/>
          <p:nvPr/>
        </p:nvSpPr>
        <p:spPr>
          <a:xfrm rot="-6500666">
            <a:off x="-2895725" y="-372498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47" name="Google Shape;147;p2"/>
          <p:cNvGrpSpPr/>
          <p:nvPr/>
        </p:nvGrpSpPr>
        <p:grpSpPr>
          <a:xfrm>
            <a:off x="684792" y="596982"/>
            <a:ext cx="7288988" cy="8925485"/>
            <a:chOff x="0" y="-28575"/>
            <a:chExt cx="1919734" cy="2350745"/>
          </a:xfrm>
        </p:grpSpPr>
        <p:sp>
          <p:nvSpPr>
            <p:cNvPr id="148" name="Google Shape;148;p2"/>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2"/>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151" name="Google Shape;151;p2"/>
          <p:cNvSpPr txBox="1"/>
          <p:nvPr/>
        </p:nvSpPr>
        <p:spPr>
          <a:xfrm>
            <a:off x="8804950" y="2683500"/>
            <a:ext cx="8454300" cy="75732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Configuración:</a:t>
            </a:r>
            <a:endParaRPr b="1"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El proceso comienza con la configuración, un paso que determina las características y módulos que incluirá el kernel. Herramientas como make menuconfig ofrecen una interfaz gráfica para alternar opciones, guiando a los usuarios a través de la infinidad de posibilidades.</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1" lang="en-US" sz="2400">
                <a:solidFill>
                  <a:srgbClr val="FFFFFF"/>
                </a:solidFill>
                <a:latin typeface="Montserrat"/>
                <a:ea typeface="Montserrat"/>
                <a:cs typeface="Montserrat"/>
                <a:sym typeface="Montserrat"/>
              </a:rPr>
              <a:t>Compilar</a:t>
            </a:r>
            <a:r>
              <a:rPr b="1" i="0" lang="en-US" sz="2400" u="none" cap="none" strike="noStrike">
                <a:solidFill>
                  <a:srgbClr val="FFFFFF"/>
                </a:solidFill>
                <a:latin typeface="Montserrat"/>
                <a:ea typeface="Montserrat"/>
                <a:cs typeface="Montserrat"/>
                <a:sym typeface="Montserrat"/>
              </a:rPr>
              <a:t> el kernel:</a:t>
            </a:r>
            <a:endParaRPr b="1"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Con la configuración establecida, la siguiente fase es la compilación, que transforma el código fuente en un kernel ejecutable. Este proceso se inicia con comandos como make y make modules_install, un procedimiento meticuloso que puede llevar tiempo, dependiendo de las capacidades del sistema y la complejidad del kernel.</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p:txBody>
      </p:sp>
      <p:sp>
        <p:nvSpPr>
          <p:cNvPr id="152" name="Google Shape;152;p2"/>
          <p:cNvSpPr txBox="1"/>
          <p:nvPr/>
        </p:nvSpPr>
        <p:spPr>
          <a:xfrm>
            <a:off x="8804948" y="596965"/>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PERSONALIZAR EL KERNEL DE LINUX</a:t>
            </a:r>
            <a:endParaRPr b="0" i="0" sz="1400" u="none" cap="none" strike="noStrike">
              <a:solidFill>
                <a:srgbClr val="000000"/>
              </a:solidFill>
              <a:latin typeface="Arial"/>
              <a:ea typeface="Arial"/>
              <a:cs typeface="Arial"/>
              <a:sym typeface="Arial"/>
            </a:endParaRPr>
          </a:p>
        </p:txBody>
      </p:sp>
      <p:cxnSp>
        <p:nvCxnSpPr>
          <p:cNvPr id="153" name="Google Shape;153;p2"/>
          <p:cNvCxnSpPr/>
          <p:nvPr/>
        </p:nvCxnSpPr>
        <p:spPr>
          <a:xfrm>
            <a:off x="1083167" y="1703515"/>
            <a:ext cx="6492240" cy="0"/>
          </a:xfrm>
          <a:prstGeom prst="straightConnector1">
            <a:avLst/>
          </a:prstGeom>
          <a:noFill/>
          <a:ln cap="flat" cmpd="sng" w="38100">
            <a:solidFill>
              <a:srgbClr val="FFFFFF"/>
            </a:solidFill>
            <a:prstDash val="solid"/>
            <a:round/>
            <a:headEnd len="sm" w="sm" type="none"/>
            <a:tailEnd len="sm" w="sm" type="none"/>
          </a:ln>
        </p:spPr>
      </p:cxnSp>
      <p:cxnSp>
        <p:nvCxnSpPr>
          <p:cNvPr id="154" name="Google Shape;154;p2"/>
          <p:cNvCxnSpPr/>
          <p:nvPr/>
        </p:nvCxnSpPr>
        <p:spPr>
          <a:xfrm>
            <a:off x="1083167" y="8394780"/>
            <a:ext cx="649224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sp>
        <p:nvSpPr>
          <p:cNvPr id="159" name="Google Shape;159;g35c3d30e88a_1_199"/>
          <p:cNvSpPr/>
          <p:nvPr/>
        </p:nvSpPr>
        <p:spPr>
          <a:xfrm rot="-6500666">
            <a:off x="-2895725" y="-372498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60" name="Google Shape;160;g35c3d30e88a_1_199"/>
          <p:cNvGrpSpPr/>
          <p:nvPr/>
        </p:nvGrpSpPr>
        <p:grpSpPr>
          <a:xfrm>
            <a:off x="684792" y="596982"/>
            <a:ext cx="7289038" cy="8925753"/>
            <a:chOff x="0" y="-28575"/>
            <a:chExt cx="1919734" cy="2350800"/>
          </a:xfrm>
        </p:grpSpPr>
        <p:sp>
          <p:nvSpPr>
            <p:cNvPr id="161" name="Google Shape;161;g35c3d30e88a_1_199"/>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35c3d30e88a_1_199"/>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 name="Google Shape;163;g35c3d30e88a_1_199"/>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164" name="Google Shape;164;g35c3d30e88a_1_199"/>
          <p:cNvSpPr txBox="1"/>
          <p:nvPr/>
        </p:nvSpPr>
        <p:spPr>
          <a:xfrm>
            <a:off x="8804950" y="2683500"/>
            <a:ext cx="8454300" cy="661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Instalación del kernel personalizado</a:t>
            </a:r>
            <a:endParaRPr b="1"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Tras la compilación, se instala el nuevo kernel. Esto implica copiar la imagen del kernel al directorio de arranque y, posiblemente, actualizar la configuración del gestor de arranque para incluir el nuevo kernel como opción de arranque, garantizando así que el sistema pueda arrancar con este núcleo personalizado.</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Pruebas y validación</a:t>
            </a:r>
            <a:endParaRPr b="1"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El último paso es la prueba, donde se reinicia el sistema con el nuevo kernel. Esta fase es crucial para verificar que el sistema funciona como se espera, con todo el hardware reconocido y funcionando correctamente.</a:t>
            </a:r>
            <a:endParaRPr b="0" i="0" sz="2400" u="none" cap="none" strike="noStrike">
              <a:solidFill>
                <a:srgbClr val="FFFFFF"/>
              </a:solidFill>
              <a:latin typeface="Montserrat"/>
              <a:ea typeface="Montserrat"/>
              <a:cs typeface="Montserrat"/>
              <a:sym typeface="Montserrat"/>
            </a:endParaRPr>
          </a:p>
        </p:txBody>
      </p:sp>
      <p:sp>
        <p:nvSpPr>
          <p:cNvPr id="165" name="Google Shape;165;g35c3d30e88a_1_199"/>
          <p:cNvSpPr txBox="1"/>
          <p:nvPr/>
        </p:nvSpPr>
        <p:spPr>
          <a:xfrm>
            <a:off x="8804948" y="596965"/>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PERSONALIZAR EL KERNEL DE LINUX</a:t>
            </a:r>
            <a:endParaRPr b="0" i="0" sz="1400" u="none" cap="none" strike="noStrike">
              <a:solidFill>
                <a:srgbClr val="000000"/>
              </a:solidFill>
              <a:latin typeface="Arial"/>
              <a:ea typeface="Arial"/>
              <a:cs typeface="Arial"/>
              <a:sym typeface="Arial"/>
            </a:endParaRPr>
          </a:p>
        </p:txBody>
      </p:sp>
      <p:cxnSp>
        <p:nvCxnSpPr>
          <p:cNvPr id="166" name="Google Shape;166;g35c3d30e88a_1_199"/>
          <p:cNvCxnSpPr/>
          <p:nvPr/>
        </p:nvCxnSpPr>
        <p:spPr>
          <a:xfrm>
            <a:off x="1083167" y="1703515"/>
            <a:ext cx="6492300" cy="0"/>
          </a:xfrm>
          <a:prstGeom prst="straightConnector1">
            <a:avLst/>
          </a:prstGeom>
          <a:noFill/>
          <a:ln cap="flat" cmpd="sng" w="38100">
            <a:solidFill>
              <a:srgbClr val="FFFFFF"/>
            </a:solidFill>
            <a:prstDash val="solid"/>
            <a:round/>
            <a:headEnd len="sm" w="sm" type="none"/>
            <a:tailEnd len="sm" w="sm" type="none"/>
          </a:ln>
        </p:spPr>
      </p:cxnSp>
      <p:cxnSp>
        <p:nvCxnSpPr>
          <p:cNvPr id="167" name="Google Shape;167;g35c3d30e88a_1_199"/>
          <p:cNvCxnSpPr/>
          <p:nvPr/>
        </p:nvCxnSpPr>
        <p:spPr>
          <a:xfrm>
            <a:off x="1083167" y="839478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1" name="Shape 171"/>
        <p:cNvGrpSpPr/>
        <p:nvPr/>
      </p:nvGrpSpPr>
      <p:grpSpPr>
        <a:xfrm>
          <a:off x="0" y="0"/>
          <a:ext cx="0" cy="0"/>
          <a:chOff x="0" y="0"/>
          <a:chExt cx="0" cy="0"/>
        </a:xfrm>
      </p:grpSpPr>
      <p:grpSp>
        <p:nvGrpSpPr>
          <p:cNvPr id="172" name="Google Shape;172;p5"/>
          <p:cNvGrpSpPr/>
          <p:nvPr/>
        </p:nvGrpSpPr>
        <p:grpSpPr>
          <a:xfrm>
            <a:off x="876525" y="2296225"/>
            <a:ext cx="9578350" cy="7675267"/>
            <a:chOff x="0" y="-28575"/>
            <a:chExt cx="2177442" cy="1741450"/>
          </a:xfrm>
        </p:grpSpPr>
        <p:sp>
          <p:nvSpPr>
            <p:cNvPr id="173" name="Google Shape;173;p5"/>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txBox="1"/>
            <p:nvPr/>
          </p:nvSpPr>
          <p:spPr>
            <a:xfrm>
              <a:off x="0" y="-28575"/>
              <a:ext cx="2177442" cy="1741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5"/>
          <p:cNvSpPr txBox="1"/>
          <p:nvPr/>
        </p:nvSpPr>
        <p:spPr>
          <a:xfrm>
            <a:off x="876524" y="1019175"/>
            <a:ext cx="81375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Depuración y Prueba</a:t>
            </a:r>
            <a:endParaRPr b="0" i="0" sz="1400" u="none" cap="none" strike="noStrike">
              <a:solidFill>
                <a:srgbClr val="000000"/>
              </a:solidFill>
              <a:latin typeface="Arial"/>
              <a:ea typeface="Arial"/>
              <a:cs typeface="Arial"/>
              <a:sym typeface="Arial"/>
            </a:endParaRPr>
          </a:p>
        </p:txBody>
      </p:sp>
      <p:sp>
        <p:nvSpPr>
          <p:cNvPr id="176" name="Google Shape;176;p5"/>
          <p:cNvSpPr txBox="1"/>
          <p:nvPr/>
        </p:nvSpPr>
        <p:spPr>
          <a:xfrm>
            <a:off x="1352925" y="2645600"/>
            <a:ext cx="8368500" cy="4617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Los logs del kernel son mensajes que el sistema operativo genera en tiempo de ejecución para informar sobre eventos importantes, advertencias, errores, o simplemente para ayudar en el seguimiento del estado del sistema. En el contexto de desarrollo del kernel, los logs son vitales para entender qué está ocurriendo dentro del núcleo sin necesidad de herramientas invasivas.</a:t>
            </a:r>
            <a:endParaRPr b="0" i="0" sz="3200" u="none" cap="none" strike="noStrike">
              <a:solidFill>
                <a:schemeClr val="lt1"/>
              </a:solidFill>
              <a:latin typeface="Calibri"/>
              <a:ea typeface="Calibri"/>
              <a:cs typeface="Calibri"/>
              <a:sym typeface="Calibri"/>
            </a:endParaRPr>
          </a:p>
        </p:txBody>
      </p:sp>
      <p:pic>
        <p:nvPicPr>
          <p:cNvPr id="177" name="Google Shape;177;p5"/>
          <p:cNvPicPr preferRelativeResize="0"/>
          <p:nvPr/>
        </p:nvPicPr>
        <p:blipFill rotWithShape="1">
          <a:blip r:embed="rId3">
            <a:alphaModFix/>
          </a:blip>
          <a:srcRect b="0" l="0" r="0" t="0"/>
          <a:stretch/>
        </p:blipFill>
        <p:spPr>
          <a:xfrm>
            <a:off x="10561923" y="2883300"/>
            <a:ext cx="7528327" cy="5064954"/>
          </a:xfrm>
          <a:prstGeom prst="rect">
            <a:avLst/>
          </a:prstGeom>
          <a:noFill/>
          <a:ln>
            <a:noFill/>
          </a:ln>
        </p:spPr>
      </p:pic>
      <p:sp>
        <p:nvSpPr>
          <p:cNvPr id="178" name="Google Shape;178;p5"/>
          <p:cNvSpPr txBox="1"/>
          <p:nvPr/>
        </p:nvSpPr>
        <p:spPr>
          <a:xfrm>
            <a:off x="1352925" y="7140225"/>
            <a:ext cx="8368500" cy="116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Calibri"/>
                <a:ea typeface="Calibri"/>
                <a:cs typeface="Calibri"/>
                <a:sym typeface="Calibri"/>
              </a:rPr>
              <a:t>Se utiliza la función printk(), análoga a printf() en espacio de usuario:</a:t>
            </a:r>
            <a:endParaRPr b="0" i="0" sz="3200" u="none" cap="none" strike="noStrike">
              <a:solidFill>
                <a:schemeClr val="lt1"/>
              </a:solidFill>
              <a:latin typeface="Calibri"/>
              <a:ea typeface="Calibri"/>
              <a:cs typeface="Calibri"/>
              <a:sym typeface="Calibri"/>
            </a:endParaRPr>
          </a:p>
        </p:txBody>
      </p:sp>
      <p:sp>
        <p:nvSpPr>
          <p:cNvPr id="179" name="Google Shape;179;p5"/>
          <p:cNvSpPr txBox="1"/>
          <p:nvPr/>
        </p:nvSpPr>
        <p:spPr>
          <a:xfrm>
            <a:off x="1352925" y="8449225"/>
            <a:ext cx="8368500" cy="1169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lt1"/>
                </a:solidFill>
                <a:highlight>
                  <a:schemeClr val="dk1"/>
                </a:highlight>
                <a:latin typeface="Calibri"/>
                <a:ea typeface="Calibri"/>
                <a:cs typeface="Calibri"/>
                <a:sym typeface="Calibri"/>
              </a:rPr>
              <a:t>printk(KERN_INFO "Este es un mensaje de prueba: %d\n", variable);</a:t>
            </a:r>
            <a:endParaRPr b="0" i="0" sz="3200" u="none" cap="none" strike="noStrike">
              <a:solidFill>
                <a:schemeClr val="lt1"/>
              </a:solidFill>
              <a:highlight>
                <a:schemeClr val="dk1"/>
              </a:highlight>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3" name="Shape 183"/>
        <p:cNvGrpSpPr/>
        <p:nvPr/>
      </p:nvGrpSpPr>
      <p:grpSpPr>
        <a:xfrm>
          <a:off x="0" y="0"/>
          <a:ext cx="0" cy="0"/>
          <a:chOff x="0" y="0"/>
          <a:chExt cx="0" cy="0"/>
        </a:xfrm>
      </p:grpSpPr>
      <p:sp>
        <p:nvSpPr>
          <p:cNvPr id="184" name="Google Shape;184;g35c3d30e88a_1_224"/>
          <p:cNvSpPr/>
          <p:nvPr/>
        </p:nvSpPr>
        <p:spPr>
          <a:xfrm rot="-10160180">
            <a:off x="-11890406" y="-5668260"/>
            <a:ext cx="25058689" cy="17085470"/>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grpSp>
        <p:nvGrpSpPr>
          <p:cNvPr id="185" name="Google Shape;185;g35c3d30e88a_1_224"/>
          <p:cNvGrpSpPr/>
          <p:nvPr/>
        </p:nvGrpSpPr>
        <p:grpSpPr>
          <a:xfrm>
            <a:off x="486300" y="4569250"/>
            <a:ext cx="7519162" cy="4592905"/>
            <a:chOff x="0" y="-19050"/>
            <a:chExt cx="2214123" cy="1050984"/>
          </a:xfrm>
        </p:grpSpPr>
        <p:sp>
          <p:nvSpPr>
            <p:cNvPr id="186" name="Google Shape;186;g35c3d30e88a_1_224"/>
            <p:cNvSpPr/>
            <p:nvPr/>
          </p:nvSpPr>
          <p:spPr>
            <a:xfrm>
              <a:off x="0" y="0"/>
              <a:ext cx="2214123" cy="1031934"/>
            </a:xfrm>
            <a:custGeom>
              <a:rect b="b" l="l" r="r" t="t"/>
              <a:pathLst>
                <a:path extrusionOk="0" h="1031934" w="2214123">
                  <a:moveTo>
                    <a:pt x="56125" y="0"/>
                  </a:moveTo>
                  <a:lnTo>
                    <a:pt x="2157998" y="0"/>
                  </a:lnTo>
                  <a:cubicBezTo>
                    <a:pt x="2172883" y="0"/>
                    <a:pt x="2187159" y="5913"/>
                    <a:pt x="2197684" y="16439"/>
                  </a:cubicBezTo>
                  <a:cubicBezTo>
                    <a:pt x="2208210" y="26964"/>
                    <a:pt x="2214123" y="41239"/>
                    <a:pt x="2214123" y="56125"/>
                  </a:cubicBezTo>
                  <a:lnTo>
                    <a:pt x="2214123" y="975810"/>
                  </a:lnTo>
                  <a:cubicBezTo>
                    <a:pt x="2214123" y="990695"/>
                    <a:pt x="2208210" y="1004970"/>
                    <a:pt x="2197684" y="1015496"/>
                  </a:cubicBezTo>
                  <a:cubicBezTo>
                    <a:pt x="2187159" y="1026021"/>
                    <a:pt x="2172883" y="1031934"/>
                    <a:pt x="2157998" y="1031934"/>
                  </a:cubicBezTo>
                  <a:lnTo>
                    <a:pt x="56125" y="1031934"/>
                  </a:lnTo>
                  <a:cubicBezTo>
                    <a:pt x="41239" y="1031934"/>
                    <a:pt x="26964" y="1026021"/>
                    <a:pt x="16439" y="1015496"/>
                  </a:cubicBezTo>
                  <a:cubicBezTo>
                    <a:pt x="5913" y="1004970"/>
                    <a:pt x="0" y="990695"/>
                    <a:pt x="0" y="975810"/>
                  </a:cubicBezTo>
                  <a:lnTo>
                    <a:pt x="0" y="56125"/>
                  </a:lnTo>
                  <a:cubicBezTo>
                    <a:pt x="0" y="41239"/>
                    <a:pt x="5913" y="26964"/>
                    <a:pt x="16439" y="16439"/>
                  </a:cubicBezTo>
                  <a:cubicBezTo>
                    <a:pt x="26964" y="5913"/>
                    <a:pt x="41239" y="0"/>
                    <a:pt x="561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35c3d30e88a_1_224"/>
            <p:cNvSpPr txBox="1"/>
            <p:nvPr/>
          </p:nvSpPr>
          <p:spPr>
            <a:xfrm>
              <a:off x="0" y="-19050"/>
              <a:ext cx="2214000" cy="1050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8" name="Google Shape;188;g35c3d30e88a_1_224"/>
          <p:cNvSpPr txBox="1"/>
          <p:nvPr/>
        </p:nvSpPr>
        <p:spPr>
          <a:xfrm>
            <a:off x="1028700" y="1019175"/>
            <a:ext cx="6198900" cy="2721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NIVELES DE SEVERIDAD</a:t>
            </a:r>
            <a:endParaRPr b="0" i="0" sz="1400" u="none" cap="none" strike="noStrike">
              <a:solidFill>
                <a:srgbClr val="000000"/>
              </a:solidFill>
              <a:latin typeface="Arial"/>
              <a:ea typeface="Arial"/>
              <a:cs typeface="Arial"/>
              <a:sym typeface="Arial"/>
            </a:endParaRPr>
          </a:p>
        </p:txBody>
      </p:sp>
      <p:pic>
        <p:nvPicPr>
          <p:cNvPr id="189" name="Google Shape;189;g35c3d30e88a_1_224"/>
          <p:cNvPicPr preferRelativeResize="0"/>
          <p:nvPr/>
        </p:nvPicPr>
        <p:blipFill rotWithShape="1">
          <a:blip r:embed="rId4">
            <a:alphaModFix/>
          </a:blip>
          <a:srcRect b="0" l="0" r="0" t="0"/>
          <a:stretch/>
        </p:blipFill>
        <p:spPr>
          <a:xfrm>
            <a:off x="955594" y="4910400"/>
            <a:ext cx="6580550" cy="3910588"/>
          </a:xfrm>
          <a:prstGeom prst="rect">
            <a:avLst/>
          </a:prstGeom>
          <a:noFill/>
          <a:ln>
            <a:noFill/>
          </a:ln>
        </p:spPr>
      </p:pic>
      <p:graphicFrame>
        <p:nvGraphicFramePr>
          <p:cNvPr id="190" name="Google Shape;190;g35c3d30e88a_1_224"/>
          <p:cNvGraphicFramePr/>
          <p:nvPr/>
        </p:nvGraphicFramePr>
        <p:xfrm>
          <a:off x="8293300" y="1019175"/>
          <a:ext cx="3000000" cy="3000000"/>
        </p:xfrm>
        <a:graphic>
          <a:graphicData uri="http://schemas.openxmlformats.org/drawingml/2006/table">
            <a:tbl>
              <a:tblPr>
                <a:noFill/>
                <a:tableStyleId>{886C4D2E-8BCA-498D-A2D3-02D652C5ECFC}</a:tableStyleId>
              </a:tblPr>
              <a:tblGrid>
                <a:gridCol w="1038550"/>
                <a:gridCol w="2405075"/>
                <a:gridCol w="5602725"/>
              </a:tblGrid>
              <a:tr h="1150025">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chemeClr val="lt1"/>
                          </a:solidFill>
                        </a:rPr>
                        <a:t>Nivel</a:t>
                      </a:r>
                      <a:endParaRPr b="1"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chemeClr val="lt1"/>
                          </a:solidFill>
                        </a:rPr>
                        <a:t>Constante</a:t>
                      </a:r>
                      <a:endParaRPr b="1"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chemeClr val="lt1"/>
                          </a:solidFill>
                        </a:rPr>
                        <a:t>Descripción</a:t>
                      </a:r>
                      <a:endParaRPr b="1"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0</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KERN_EMERG</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Emergencia, el sistema no sirve</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1</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KERN_ALERT</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Se requiere acción inmediata</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2</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KERN_CRIT</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Estado crítico del sistema</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3</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KERN_ERR</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Error</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4</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KERN_WARNING</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Advertencia</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5</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KERN_NOTICE</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Información importante</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8015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6</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KERN_INFO</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Información general</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r h="9176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7</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KERN_DEBUG</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Información para depuración</a:t>
                      </a:r>
                      <a:endParaRPr sz="1800" u="none" cap="none" strike="noStrike">
                        <a:solidFill>
                          <a:schemeClr val="lt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